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660" r:id="rId3"/>
    <p:sldId id="1623" r:id="rId4"/>
    <p:sldId id="1610" r:id="rId5"/>
    <p:sldId id="1624" r:id="rId6"/>
    <p:sldId id="267" r:id="rId7"/>
    <p:sldId id="1611" r:id="rId8"/>
    <p:sldId id="1621" r:id="rId9"/>
    <p:sldId id="1622" r:id="rId10"/>
    <p:sldId id="1625" r:id="rId11"/>
    <p:sldId id="1615" r:id="rId12"/>
    <p:sldId id="1626" r:id="rId13"/>
    <p:sldId id="1627" r:id="rId14"/>
    <p:sldId id="1628" r:id="rId15"/>
    <p:sldId id="1629" r:id="rId16"/>
    <p:sldId id="1630" r:id="rId17"/>
    <p:sldId id="258" r:id="rId18"/>
    <p:sldId id="1606" r:id="rId19"/>
    <p:sldId id="1632" r:id="rId20"/>
    <p:sldId id="1633"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FF5050"/>
    <a:srgbClr val="0099CC"/>
    <a:srgbClr val="6666FF"/>
    <a:srgbClr val="00CC66"/>
    <a:srgbClr val="FF33CC"/>
    <a:srgbClr val="006666"/>
    <a:srgbClr val="29C7FF"/>
    <a:srgbClr val="37CB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53" autoAdjust="0"/>
    <p:restoredTop sz="88290" autoAdjust="0"/>
  </p:normalViewPr>
  <p:slideViewPr>
    <p:cSldViewPr snapToGrid="0">
      <p:cViewPr varScale="1">
        <p:scale>
          <a:sx n="61" d="100"/>
          <a:sy n="61" d="100"/>
        </p:scale>
        <p:origin x="7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C8AFD-0BD0-486E-AAD0-8CDE6442C8AA}" type="datetimeFigureOut">
              <a:rPr lang="es-ES" smtClean="0"/>
              <a:t>26/03/2025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84C8D-ABF4-47E2-B9C8-771617ACE7CE}" type="slidenum">
              <a:rPr lang="es-ES" smtClean="0"/>
              <a:t>‹Nº›</a:t>
            </a:fld>
            <a:endParaRPr lang="es-ES"/>
          </a:p>
        </p:txBody>
      </p:sp>
    </p:spTree>
    <p:extLst>
      <p:ext uri="{BB962C8B-B14F-4D97-AF65-F5344CB8AC3E}">
        <p14:creationId xmlns:p14="http://schemas.microsoft.com/office/powerpoint/2010/main" val="405842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14350" indent="-514350" algn="just">
              <a:buClr>
                <a:srgbClr val="3366CC"/>
              </a:buClr>
              <a:buSzPct val="120000"/>
              <a:buFont typeface="+mj-lt"/>
              <a:buAutoNum type="arabicPeriod"/>
            </a:pPr>
            <a:r>
              <a:rPr lang="es-ES" sz="1200" dirty="0"/>
              <a:t>Características de la gestión de comunicación en instituciones públicas y privadas</a:t>
            </a:r>
          </a:p>
          <a:p>
            <a:pPr marL="514350" indent="-514350" algn="just">
              <a:buClr>
                <a:srgbClr val="3366CC"/>
              </a:buClr>
              <a:buSzPct val="120000"/>
              <a:buFont typeface="+mj-lt"/>
              <a:buAutoNum type="arabicPeriod"/>
            </a:pPr>
            <a:r>
              <a:rPr lang="es-ES" sz="1200" dirty="0"/>
              <a:t>El enfoque de Comunicación para el Desarrollo (COMDES)</a:t>
            </a:r>
          </a:p>
          <a:p>
            <a:pPr marL="514350" indent="-514350" algn="just">
              <a:buClr>
                <a:srgbClr val="3366CC"/>
              </a:buClr>
              <a:buSzPct val="120000"/>
              <a:buFont typeface="+mj-lt"/>
              <a:buAutoNum type="arabicPeriod"/>
            </a:pPr>
            <a:r>
              <a:rPr lang="es-ES" sz="1200" dirty="0"/>
              <a:t>La importancia del Diagnostico de Comunicación y el Perfil de Públicos</a:t>
            </a:r>
          </a:p>
          <a:p>
            <a:pPr marL="514350" indent="-514350" algn="just">
              <a:buClr>
                <a:srgbClr val="3366CC"/>
              </a:buClr>
              <a:buSzPct val="120000"/>
              <a:buFont typeface="+mj-lt"/>
              <a:buAutoNum type="arabicPeriod"/>
            </a:pPr>
            <a:r>
              <a:rPr lang="es-ES" sz="1200" dirty="0"/>
              <a:t>Las técnicas para el recojo de información: Grupo Focal, Entrevistas y Técnicas Proyectivas</a:t>
            </a:r>
          </a:p>
          <a:p>
            <a:endParaRPr lang="es-ES" dirty="0"/>
          </a:p>
        </p:txBody>
      </p:sp>
      <p:sp>
        <p:nvSpPr>
          <p:cNvPr id="4" name="Marcador de número de diapositiva 3"/>
          <p:cNvSpPr>
            <a:spLocks noGrp="1"/>
          </p:cNvSpPr>
          <p:nvPr>
            <p:ph type="sldNum" sz="quarter" idx="10"/>
          </p:nvPr>
        </p:nvSpPr>
        <p:spPr/>
        <p:txBody>
          <a:bodyPr/>
          <a:lstStyle/>
          <a:p>
            <a:fld id="{73584C8D-ABF4-47E2-B9C8-771617ACE7CE}" type="slidenum">
              <a:rPr lang="es-ES" smtClean="0"/>
              <a:t>2</a:t>
            </a:fld>
            <a:endParaRPr lang="es-ES"/>
          </a:p>
        </p:txBody>
      </p:sp>
    </p:spTree>
    <p:extLst>
      <p:ext uri="{BB962C8B-B14F-4D97-AF65-F5344CB8AC3E}">
        <p14:creationId xmlns:p14="http://schemas.microsoft.com/office/powerpoint/2010/main" val="367520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56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dffb1f8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dffb1f80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489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D201E8F-7EAC-49D0-9245-B855963BA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59049" cy="6858000"/>
          </a:xfrm>
          <a:prstGeom prst="rect">
            <a:avLst/>
          </a:prstGeom>
        </p:spPr>
      </p:pic>
      <p:sp>
        <p:nvSpPr>
          <p:cNvPr id="2" name="Título 1">
            <a:extLst>
              <a:ext uri="{FF2B5EF4-FFF2-40B4-BE49-F238E27FC236}">
                <a16:creationId xmlns:a16="http://schemas.microsoft.com/office/drawing/2014/main" id="{FFEBB091-9F1F-4F38-9047-1A39D1B5A7B8}"/>
              </a:ext>
            </a:extLst>
          </p:cNvPr>
          <p:cNvSpPr>
            <a:spLocks noGrp="1"/>
          </p:cNvSpPr>
          <p:nvPr>
            <p:ph type="ctrTitle"/>
          </p:nvPr>
        </p:nvSpPr>
        <p:spPr>
          <a:xfrm>
            <a:off x="5011946" y="1122363"/>
            <a:ext cx="6901133" cy="2387600"/>
          </a:xfrm>
        </p:spPr>
        <p:txBody>
          <a:bodyPr anchor="ctr">
            <a:normAutofit/>
          </a:bodyPr>
          <a:lstStyle>
            <a:lvl1pPr algn="r">
              <a:defRPr sz="4800" b="1">
                <a:solidFill>
                  <a:srgbClr val="1D4999"/>
                </a:solidFill>
                <a:latin typeface="Arial" panose="020B0604020202020204" pitchFamily="34" charset="0"/>
                <a:cs typeface="Arial" panose="020B0604020202020204" pitchFamily="34" charset="0"/>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9AB83400-8822-4C54-A9B7-9EFF7D59F25E}"/>
              </a:ext>
            </a:extLst>
          </p:cNvPr>
          <p:cNvSpPr>
            <a:spLocks noGrp="1"/>
          </p:cNvSpPr>
          <p:nvPr>
            <p:ph type="subTitle" idx="1"/>
          </p:nvPr>
        </p:nvSpPr>
        <p:spPr>
          <a:xfrm>
            <a:off x="5011945" y="3804445"/>
            <a:ext cx="6901134" cy="1655762"/>
          </a:xfrm>
        </p:spPr>
        <p:txBody>
          <a:bodyPr>
            <a:normAutofit/>
          </a:bodyPr>
          <a:lstStyle>
            <a:lvl1pPr marL="0" indent="0" algn="r">
              <a:buNone/>
              <a:defRPr sz="2800">
                <a:solidFill>
                  <a:srgbClr val="5676A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217196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53515" y="107528"/>
            <a:ext cx="10972800" cy="7316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11156102" y="6420102"/>
            <a:ext cx="834713" cy="366183"/>
          </a:xfrm>
          <a:prstGeom prst="rect">
            <a:avLst/>
          </a:prstGeom>
          <a:noFill/>
          <a:ln>
            <a:noFill/>
          </a:ln>
        </p:spPr>
        <p:txBody>
          <a:bodyPr spcFirstLastPara="1" wrap="square" lIns="91425" tIns="45700" rIns="91425" bIns="45700" anchor="ctr" anchorCtr="0">
            <a:noAutofit/>
          </a:bodyPr>
          <a:lstStyle>
            <a:lvl1pPr lvl="0" indent="0" algn="r">
              <a:spcBef>
                <a:spcPts val="0"/>
              </a:spcBef>
              <a:buNone/>
              <a:defRPr/>
            </a:lvl1pPr>
            <a:lvl2pPr lvl="1" indent="0" algn="r">
              <a:spcBef>
                <a:spcPts val="0"/>
              </a:spcBef>
              <a:buNone/>
              <a:defRPr/>
            </a:lvl2pPr>
            <a:lvl3pPr lvl="2" indent="0" algn="r">
              <a:spcBef>
                <a:spcPts val="0"/>
              </a:spcBef>
              <a:buNone/>
              <a:defRPr/>
            </a:lvl3pPr>
            <a:lvl4pPr lvl="3" indent="0" algn="r">
              <a:spcBef>
                <a:spcPts val="0"/>
              </a:spcBef>
              <a:buNone/>
              <a:defRPr/>
            </a:lvl4pPr>
            <a:lvl5pPr lvl="4" indent="0" algn="r">
              <a:spcBef>
                <a:spcPts val="0"/>
              </a:spcBef>
              <a:buNone/>
              <a:defRPr/>
            </a:lvl5pPr>
            <a:lvl6pPr lvl="5" indent="0" algn="r">
              <a:spcBef>
                <a:spcPts val="0"/>
              </a:spcBef>
              <a:buNone/>
              <a:defRPr/>
            </a:lvl6pPr>
            <a:lvl7pPr lvl="6" indent="0" algn="r">
              <a:spcBef>
                <a:spcPts val="0"/>
              </a:spcBef>
              <a:buNone/>
              <a:defRPr/>
            </a:lvl7pPr>
            <a:lvl8pPr lvl="7" indent="0" algn="r">
              <a:spcBef>
                <a:spcPts val="0"/>
              </a:spcBef>
              <a:buNone/>
              <a:defRPr/>
            </a:lvl8pPr>
            <a:lvl9pPr lvl="8" indent="0" algn="r">
              <a:spcBef>
                <a:spcPts val="0"/>
              </a:spcBef>
              <a:buNone/>
              <a:defRPr/>
            </a:lvl9pPr>
          </a:lstStyle>
          <a:p>
            <a:fld id="{00000000-1234-1234-1234-123412341234}" type="slidenum">
              <a:rPr lang="en-GB" smtClean="0"/>
              <a:pPr/>
              <a:t>‹Nº›</a:t>
            </a:fld>
            <a:endParaRPr lang="en-GB"/>
          </a:p>
        </p:txBody>
      </p:sp>
      <p:sp>
        <p:nvSpPr>
          <p:cNvPr id="24" name="Google Shape;24;p24"/>
          <p:cNvSpPr txBox="1">
            <a:spLocks noGrp="1"/>
          </p:cNvSpPr>
          <p:nvPr>
            <p:ph type="body" idx="1"/>
          </p:nvPr>
        </p:nvSpPr>
        <p:spPr>
          <a:xfrm>
            <a:off x="153515" y="1340107"/>
            <a:ext cx="10972800" cy="4758684"/>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solidFill>
                  <a:schemeClr val="dk1"/>
                </a:solidFill>
              </a:defRPr>
            </a:lvl1pPr>
            <a:lvl2pPr marL="1219170" lvl="1" indent="-423323" algn="l">
              <a:spcBef>
                <a:spcPts val="373"/>
              </a:spcBef>
              <a:spcAft>
                <a:spcPts val="0"/>
              </a:spcAft>
              <a:buClr>
                <a:schemeClr val="dk1"/>
              </a:buClr>
              <a:buSzPts val="1400"/>
              <a:buChar char="–"/>
              <a:defRPr sz="1867">
                <a:latin typeface="Arial"/>
                <a:ea typeface="Arial"/>
                <a:cs typeface="Arial"/>
                <a:sym typeface="Arial"/>
              </a:defRPr>
            </a:lvl2pPr>
            <a:lvl3pPr marL="1828754" lvl="2" indent="-406390" algn="l">
              <a:spcBef>
                <a:spcPts val="320"/>
              </a:spcBef>
              <a:spcAft>
                <a:spcPts val="0"/>
              </a:spcAft>
              <a:buClr>
                <a:schemeClr val="dk1"/>
              </a:buClr>
              <a:buSzPts val="1200"/>
              <a:buChar char="•"/>
              <a:defRPr sz="1600">
                <a:latin typeface="Arial"/>
                <a:ea typeface="Arial"/>
                <a:cs typeface="Arial"/>
                <a:sym typeface="Arial"/>
              </a:defRPr>
            </a:lvl3pPr>
            <a:lvl4pPr marL="2438339" lvl="3" indent="-397923" algn="l">
              <a:spcBef>
                <a:spcPts val="293"/>
              </a:spcBef>
              <a:spcAft>
                <a:spcPts val="0"/>
              </a:spcAft>
              <a:buClr>
                <a:schemeClr val="dk1"/>
              </a:buClr>
              <a:buSzPts val="1100"/>
              <a:buChar char="–"/>
              <a:defRPr sz="1467">
                <a:latin typeface="Arial"/>
                <a:ea typeface="Arial"/>
                <a:cs typeface="Arial"/>
                <a:sym typeface="Arial"/>
              </a:defRPr>
            </a:lvl4pPr>
            <a:lvl5pPr marL="3047924" lvl="4" indent="-397923" algn="l">
              <a:spcBef>
                <a:spcPts val="293"/>
              </a:spcBef>
              <a:spcAft>
                <a:spcPts val="0"/>
              </a:spcAft>
              <a:buClr>
                <a:schemeClr val="dk1"/>
              </a:buClr>
              <a:buSzPts val="1100"/>
              <a:buChar char="»"/>
              <a:defRPr sz="1467">
                <a:latin typeface="Arial"/>
                <a:ea typeface="Arial"/>
                <a:cs typeface="Arial"/>
                <a:sym typeface="Arial"/>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5" name="Google Shape;25;p24"/>
          <p:cNvSpPr txBox="1">
            <a:spLocks noGrp="1"/>
          </p:cNvSpPr>
          <p:nvPr>
            <p:ph type="body" idx="2"/>
          </p:nvPr>
        </p:nvSpPr>
        <p:spPr>
          <a:xfrm>
            <a:off x="164429" y="836559"/>
            <a:ext cx="10972800" cy="319617"/>
          </a:xfrm>
          <a:prstGeom prst="rect">
            <a:avLst/>
          </a:prstGeom>
          <a:noFill/>
          <a:ln>
            <a:noFill/>
          </a:ln>
        </p:spPr>
        <p:txBody>
          <a:bodyPr spcFirstLastPara="1" wrap="square" lIns="91425" tIns="45700" rIns="91425" bIns="45700" anchor="t" anchorCtr="0">
            <a:normAutofit/>
          </a:bodyPr>
          <a:lstStyle>
            <a:lvl1pPr marL="609585" lvl="0" indent="-304792" algn="l">
              <a:spcBef>
                <a:spcPts val="267"/>
              </a:spcBef>
              <a:spcAft>
                <a:spcPts val="0"/>
              </a:spcAft>
              <a:buClr>
                <a:srgbClr val="7F7F7F"/>
              </a:buClr>
              <a:buSzPts val="1000"/>
              <a:buNone/>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6" name="Google Shape;26;p24"/>
          <p:cNvSpPr txBox="1">
            <a:spLocks noGrp="1"/>
          </p:cNvSpPr>
          <p:nvPr>
            <p:ph type="ftr" idx="11"/>
          </p:nvPr>
        </p:nvSpPr>
        <p:spPr>
          <a:xfrm>
            <a:off x="222899" y="6415823"/>
            <a:ext cx="109728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8D8D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9133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opcional - degrade">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15E22FB-ED1D-4378-B69E-6410F6698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3167" cy="6858000"/>
          </a:xfrm>
          <a:prstGeom prst="rect">
            <a:avLst/>
          </a:prstGeom>
        </p:spPr>
      </p:pic>
      <p:sp>
        <p:nvSpPr>
          <p:cNvPr id="2" name="Título 1">
            <a:extLst>
              <a:ext uri="{FF2B5EF4-FFF2-40B4-BE49-F238E27FC236}">
                <a16:creationId xmlns:a16="http://schemas.microsoft.com/office/drawing/2014/main" id="{FFEBB091-9F1F-4F38-9047-1A39D1B5A7B8}"/>
              </a:ext>
            </a:extLst>
          </p:cNvPr>
          <p:cNvSpPr>
            <a:spLocks noGrp="1"/>
          </p:cNvSpPr>
          <p:nvPr>
            <p:ph type="ctrTitle"/>
          </p:nvPr>
        </p:nvSpPr>
        <p:spPr>
          <a:xfrm>
            <a:off x="4942936" y="1122363"/>
            <a:ext cx="7030528" cy="2387600"/>
          </a:xfrm>
        </p:spPr>
        <p:txBody>
          <a:bodyPr anchor="ctr">
            <a:normAutofit/>
          </a:bodyPr>
          <a:lstStyle>
            <a:lvl1pPr algn="r">
              <a:defRPr lang="es-ES" sz="4800" b="1" kern="1200" dirty="0">
                <a:solidFill>
                  <a:srgbClr val="1D4999"/>
                </a:solidFill>
                <a:latin typeface="Arial" panose="020B0604020202020204" pitchFamily="34" charset="0"/>
                <a:ea typeface="+mj-ea"/>
                <a:cs typeface="Arial" panose="020B0604020202020204" pitchFamily="34" charset="0"/>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9AB83400-8822-4C54-A9B7-9EFF7D59F25E}"/>
              </a:ext>
            </a:extLst>
          </p:cNvPr>
          <p:cNvSpPr>
            <a:spLocks noGrp="1"/>
          </p:cNvSpPr>
          <p:nvPr>
            <p:ph type="subTitle" idx="1"/>
          </p:nvPr>
        </p:nvSpPr>
        <p:spPr>
          <a:xfrm>
            <a:off x="4942934" y="3602038"/>
            <a:ext cx="7030529" cy="1655762"/>
          </a:xfrm>
        </p:spPr>
        <p:txBody>
          <a:bodyPr>
            <a:normAutofit/>
          </a:bodyPr>
          <a:lstStyle>
            <a:lvl1pPr marL="0" indent="0" algn="r">
              <a:buNone/>
              <a:defRPr lang="es-ES" sz="2800" kern="1200" dirty="0">
                <a:solidFill>
                  <a:srgbClr val="5676AF"/>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55888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1">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12FD68E-124E-4C65-A2B4-8BCF46701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3167" cy="6858000"/>
          </a:xfrm>
          <a:prstGeom prst="rect">
            <a:avLst/>
          </a:prstGeom>
        </p:spPr>
      </p:pic>
      <p:sp>
        <p:nvSpPr>
          <p:cNvPr id="2" name="Título 1">
            <a:extLst>
              <a:ext uri="{FF2B5EF4-FFF2-40B4-BE49-F238E27FC236}">
                <a16:creationId xmlns:a16="http://schemas.microsoft.com/office/drawing/2014/main" id="{1AA336AE-AEC5-4CF6-BFB9-5FCE76665483}"/>
              </a:ext>
            </a:extLst>
          </p:cNvPr>
          <p:cNvSpPr>
            <a:spLocks noGrp="1"/>
          </p:cNvSpPr>
          <p:nvPr>
            <p:ph type="title"/>
          </p:nvPr>
        </p:nvSpPr>
        <p:spPr>
          <a:xfrm>
            <a:off x="4166557" y="2002631"/>
            <a:ext cx="7077375" cy="2931678"/>
          </a:xfrm>
        </p:spPr>
        <p:txBody>
          <a:bodyPr anchor="ctr">
            <a:normAutofit/>
          </a:bodyPr>
          <a:lstStyle>
            <a:lvl1pPr>
              <a:defRPr lang="es-ES" sz="4800" b="1" kern="1200" dirty="0">
                <a:solidFill>
                  <a:srgbClr val="1D4999"/>
                </a:solidFill>
                <a:latin typeface="Arial" panose="020B0604020202020204" pitchFamily="34" charset="0"/>
                <a:ea typeface="+mj-ea"/>
                <a:cs typeface="Arial" panose="020B0604020202020204" pitchFamily="34" charset="0"/>
              </a:defRPr>
            </a:lvl1pPr>
          </a:lstStyle>
          <a:p>
            <a:r>
              <a:rPr lang="es-ES" dirty="0"/>
              <a:t>Haga clic para modificar el estilo de título del patrón</a:t>
            </a:r>
          </a:p>
        </p:txBody>
      </p:sp>
    </p:spTree>
    <p:extLst>
      <p:ext uri="{BB962C8B-B14F-4D97-AF65-F5344CB8AC3E}">
        <p14:creationId xmlns:p14="http://schemas.microsoft.com/office/powerpoint/2010/main" val="13489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2">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BC78ECA-28D0-48C0-9277-55923BD29E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3167" cy="6858000"/>
          </a:xfrm>
          <a:prstGeom prst="rect">
            <a:avLst/>
          </a:prstGeom>
        </p:spPr>
      </p:pic>
      <p:sp>
        <p:nvSpPr>
          <p:cNvPr id="2" name="Título 1">
            <a:extLst>
              <a:ext uri="{FF2B5EF4-FFF2-40B4-BE49-F238E27FC236}">
                <a16:creationId xmlns:a16="http://schemas.microsoft.com/office/drawing/2014/main" id="{1AA336AE-AEC5-4CF6-BFB9-5FCE76665483}"/>
              </a:ext>
            </a:extLst>
          </p:cNvPr>
          <p:cNvSpPr>
            <a:spLocks noGrp="1"/>
          </p:cNvSpPr>
          <p:nvPr>
            <p:ph type="title"/>
          </p:nvPr>
        </p:nvSpPr>
        <p:spPr>
          <a:xfrm>
            <a:off x="4038600" y="2035834"/>
            <a:ext cx="6977332" cy="2846717"/>
          </a:xfrm>
        </p:spPr>
        <p:txBody>
          <a:bodyPr anchor="ctr">
            <a:normAutofit/>
          </a:bodyPr>
          <a:lstStyle>
            <a:lvl1pPr>
              <a:defRPr lang="es-ES" sz="4800" b="1" kern="1200" dirty="0">
                <a:solidFill>
                  <a:srgbClr val="1D4999"/>
                </a:solidFill>
                <a:latin typeface="Arial" panose="020B0604020202020204" pitchFamily="34" charset="0"/>
                <a:ea typeface="+mj-ea"/>
                <a:cs typeface="Arial" panose="020B0604020202020204" pitchFamily="34" charset="0"/>
              </a:defRPr>
            </a:lvl1pPr>
          </a:lstStyle>
          <a:p>
            <a:r>
              <a:rPr lang="es-ES" dirty="0"/>
              <a:t>Haga clic para modificar el estilo de título del patrón</a:t>
            </a:r>
          </a:p>
        </p:txBody>
      </p:sp>
    </p:spTree>
    <p:extLst>
      <p:ext uri="{BB962C8B-B14F-4D97-AF65-F5344CB8AC3E}">
        <p14:creationId xmlns:p14="http://schemas.microsoft.com/office/powerpoint/2010/main" val="659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1">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DCED022-E2ED-4D2F-81C8-D84515A3E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3167" cy="6858000"/>
          </a:xfrm>
          <a:prstGeom prst="rect">
            <a:avLst/>
          </a:prstGeom>
        </p:spPr>
      </p:pic>
      <p:sp>
        <p:nvSpPr>
          <p:cNvPr id="2" name="Título 1">
            <a:extLst>
              <a:ext uri="{FF2B5EF4-FFF2-40B4-BE49-F238E27FC236}">
                <a16:creationId xmlns:a16="http://schemas.microsoft.com/office/drawing/2014/main" id="{BE954186-973E-4725-A9C1-244C8CDE780A}"/>
              </a:ext>
            </a:extLst>
          </p:cNvPr>
          <p:cNvSpPr>
            <a:spLocks noGrp="1"/>
          </p:cNvSpPr>
          <p:nvPr>
            <p:ph type="title"/>
          </p:nvPr>
        </p:nvSpPr>
        <p:spPr>
          <a:xfrm>
            <a:off x="553529" y="363537"/>
            <a:ext cx="10298501" cy="1325563"/>
          </a:xfrm>
        </p:spPr>
        <p:txBody>
          <a:bodyPr>
            <a:noAutofit/>
          </a:bodyPr>
          <a:lstStyle>
            <a:lvl1pPr>
              <a:defRPr sz="3600" b="1">
                <a:solidFill>
                  <a:srgbClr val="1D4999"/>
                </a:solidFill>
                <a:latin typeface="Arial" panose="020B0604020202020204" pitchFamily="34" charset="0"/>
                <a:cs typeface="Arial" panose="020B060402020202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6D213CF-4141-47D3-B049-F90D3314FB15}"/>
              </a:ext>
            </a:extLst>
          </p:cNvPr>
          <p:cNvSpPr>
            <a:spLocks noGrp="1"/>
          </p:cNvSpPr>
          <p:nvPr>
            <p:ph idx="1"/>
          </p:nvPr>
        </p:nvSpPr>
        <p:spPr>
          <a:xfrm>
            <a:off x="553529" y="1825625"/>
            <a:ext cx="10800271"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490C29FE-56A1-4F31-A612-C92159A326C0}"/>
              </a:ext>
            </a:extLst>
          </p:cNvPr>
          <p:cNvSpPr>
            <a:spLocks noGrp="1"/>
          </p:cNvSpPr>
          <p:nvPr>
            <p:ph type="sldNum" sz="quarter" idx="12"/>
          </p:nvPr>
        </p:nvSpPr>
        <p:spPr>
          <a:xfrm>
            <a:off x="553529" y="6313488"/>
            <a:ext cx="1240765" cy="407987"/>
          </a:xfrm>
        </p:spPr>
        <p:txBody>
          <a:bodyPr/>
          <a:lstStyle>
            <a:lvl1pPr algn="l">
              <a:defRPr b="1">
                <a:solidFill>
                  <a:srgbClr val="1D4999"/>
                </a:solidFill>
                <a:latin typeface="Arial" panose="020B0604020202020204" pitchFamily="34" charset="0"/>
                <a:cs typeface="Arial" panose="020B0604020202020204" pitchFamily="34" charset="0"/>
              </a:defRPr>
            </a:lvl1pPr>
          </a:lstStyle>
          <a:p>
            <a:fld id="{3A14FC89-E1C9-4732-B48B-FC48D901DAF2}" type="slidenum">
              <a:rPr lang="es-ES" smtClean="0"/>
              <a:pPr/>
              <a:t>‹Nº›</a:t>
            </a:fld>
            <a:endParaRPr lang="es-ES" dirty="0"/>
          </a:p>
        </p:txBody>
      </p:sp>
    </p:spTree>
    <p:extLst>
      <p:ext uri="{BB962C8B-B14F-4D97-AF65-F5344CB8AC3E}">
        <p14:creationId xmlns:p14="http://schemas.microsoft.com/office/powerpoint/2010/main" val="16097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2">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7E16CC6-41C7-4F36-B302-E47B821415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16" y="0"/>
            <a:ext cx="12163167" cy="6858000"/>
          </a:xfrm>
          <a:prstGeom prst="rect">
            <a:avLst/>
          </a:prstGeom>
        </p:spPr>
      </p:pic>
      <p:sp>
        <p:nvSpPr>
          <p:cNvPr id="2" name="Título 1">
            <a:extLst>
              <a:ext uri="{FF2B5EF4-FFF2-40B4-BE49-F238E27FC236}">
                <a16:creationId xmlns:a16="http://schemas.microsoft.com/office/drawing/2014/main" id="{BE954186-973E-4725-A9C1-244C8CDE780A}"/>
              </a:ext>
            </a:extLst>
          </p:cNvPr>
          <p:cNvSpPr>
            <a:spLocks noGrp="1"/>
          </p:cNvSpPr>
          <p:nvPr>
            <p:ph type="title"/>
          </p:nvPr>
        </p:nvSpPr>
        <p:spPr>
          <a:xfrm>
            <a:off x="553530" y="347873"/>
            <a:ext cx="11031746" cy="808067"/>
          </a:xfrm>
        </p:spPr>
        <p:txBody>
          <a:bodyPr>
            <a:noAutofit/>
          </a:bodyPr>
          <a:lstStyle>
            <a:lvl1pPr algn="ctr">
              <a:defRPr lang="es-ES" sz="3400" b="1" kern="1200" dirty="0">
                <a:solidFill>
                  <a:srgbClr val="1D4999"/>
                </a:solidFill>
                <a:latin typeface="Arial" panose="020B0604020202020204" pitchFamily="34" charset="0"/>
                <a:ea typeface="+mj-ea"/>
                <a:cs typeface="Arial" panose="020B060402020202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6D213CF-4141-47D3-B049-F90D3314FB15}"/>
              </a:ext>
            </a:extLst>
          </p:cNvPr>
          <p:cNvSpPr>
            <a:spLocks noGrp="1"/>
          </p:cNvSpPr>
          <p:nvPr>
            <p:ph idx="1"/>
          </p:nvPr>
        </p:nvSpPr>
        <p:spPr>
          <a:xfrm>
            <a:off x="553529" y="1362974"/>
            <a:ext cx="11031747" cy="481398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Marcador de número de diapositiva 5">
            <a:extLst>
              <a:ext uri="{FF2B5EF4-FFF2-40B4-BE49-F238E27FC236}">
                <a16:creationId xmlns:a16="http://schemas.microsoft.com/office/drawing/2014/main" id="{03D37DA3-7BA5-47AC-BA9A-C226C70F53D2}"/>
              </a:ext>
            </a:extLst>
          </p:cNvPr>
          <p:cNvSpPr>
            <a:spLocks noGrp="1"/>
          </p:cNvSpPr>
          <p:nvPr>
            <p:ph type="sldNum" sz="quarter" idx="12"/>
          </p:nvPr>
        </p:nvSpPr>
        <p:spPr>
          <a:xfrm>
            <a:off x="553529" y="6313488"/>
            <a:ext cx="1016480" cy="407987"/>
          </a:xfrm>
        </p:spPr>
        <p:txBody>
          <a:bodyPr/>
          <a:lstStyle>
            <a:lvl1pPr algn="l">
              <a:defRPr b="1">
                <a:solidFill>
                  <a:srgbClr val="1D4999"/>
                </a:solidFill>
                <a:latin typeface="Arial" panose="020B0604020202020204" pitchFamily="34" charset="0"/>
                <a:cs typeface="Arial" panose="020B0604020202020204" pitchFamily="34" charset="0"/>
              </a:defRPr>
            </a:lvl1pPr>
          </a:lstStyle>
          <a:p>
            <a:fld id="{3A14FC89-E1C9-4732-B48B-FC48D901DAF2}" type="slidenum">
              <a:rPr lang="es-ES" smtClean="0"/>
              <a:pPr/>
              <a:t>‹Nº›</a:t>
            </a:fld>
            <a:endParaRPr lang="es-ES" dirty="0"/>
          </a:p>
        </p:txBody>
      </p:sp>
    </p:spTree>
    <p:extLst>
      <p:ext uri="{BB962C8B-B14F-4D97-AF65-F5344CB8AC3E}">
        <p14:creationId xmlns:p14="http://schemas.microsoft.com/office/powerpoint/2010/main" val="53810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o usar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D1C90-517F-43FB-B7C4-57B7415C9B9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DD1DA2D-8F10-4096-A441-7C731EBF6FB3}"/>
              </a:ext>
            </a:extLst>
          </p:cNvPr>
          <p:cNvSpPr>
            <a:spLocks noGrp="1"/>
          </p:cNvSpPr>
          <p:nvPr>
            <p:ph type="dt" sz="half" idx="10"/>
          </p:nvPr>
        </p:nvSpPr>
        <p:spPr/>
        <p:txBody>
          <a:bodyPr/>
          <a:lstStyle/>
          <a:p>
            <a:fld id="{580A8CDE-9E6B-473B-A9B7-9C819A7E4961}" type="datetimeFigureOut">
              <a:rPr lang="es-ES" smtClean="0"/>
              <a:t>26/03/2025</a:t>
            </a:fld>
            <a:endParaRPr lang="es-ES"/>
          </a:p>
        </p:txBody>
      </p:sp>
      <p:sp>
        <p:nvSpPr>
          <p:cNvPr id="4" name="Marcador de pie de página 3">
            <a:extLst>
              <a:ext uri="{FF2B5EF4-FFF2-40B4-BE49-F238E27FC236}">
                <a16:creationId xmlns:a16="http://schemas.microsoft.com/office/drawing/2014/main" id="{EB6D792F-FE5F-48BD-B1A8-060C09CB9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44ECEA-FC28-4F45-884D-3F9152634494}"/>
              </a:ext>
            </a:extLst>
          </p:cNvPr>
          <p:cNvSpPr>
            <a:spLocks noGrp="1"/>
          </p:cNvSpPr>
          <p:nvPr>
            <p:ph type="sldNum" sz="quarter" idx="12"/>
          </p:nvPr>
        </p:nvSpPr>
        <p:spPr/>
        <p:txBody>
          <a:bodyPr/>
          <a:lstStyle/>
          <a:p>
            <a:fld id="{3A14FC89-E1C9-4732-B48B-FC48D901DAF2}" type="slidenum">
              <a:rPr lang="es-ES" smtClean="0"/>
              <a:t>‹Nº›</a:t>
            </a:fld>
            <a:endParaRPr lang="es-ES"/>
          </a:p>
        </p:txBody>
      </p:sp>
    </p:spTree>
    <p:extLst>
      <p:ext uri="{BB962C8B-B14F-4D97-AF65-F5344CB8AC3E}">
        <p14:creationId xmlns:p14="http://schemas.microsoft.com/office/powerpoint/2010/main" val="305444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o usar 2">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F9746F8-C810-4CE3-8B88-D62507FB2D63}"/>
              </a:ext>
            </a:extLst>
          </p:cNvPr>
          <p:cNvSpPr>
            <a:spLocks noGrp="1"/>
          </p:cNvSpPr>
          <p:nvPr>
            <p:ph type="dt" sz="half" idx="10"/>
          </p:nvPr>
        </p:nvSpPr>
        <p:spPr/>
        <p:txBody>
          <a:bodyPr/>
          <a:lstStyle/>
          <a:p>
            <a:fld id="{580A8CDE-9E6B-473B-A9B7-9C819A7E4961}" type="datetimeFigureOut">
              <a:rPr lang="es-ES" smtClean="0"/>
              <a:t>26/03/2025</a:t>
            </a:fld>
            <a:endParaRPr lang="es-ES"/>
          </a:p>
        </p:txBody>
      </p:sp>
      <p:sp>
        <p:nvSpPr>
          <p:cNvPr id="3" name="Marcador de pie de página 2">
            <a:extLst>
              <a:ext uri="{FF2B5EF4-FFF2-40B4-BE49-F238E27FC236}">
                <a16:creationId xmlns:a16="http://schemas.microsoft.com/office/drawing/2014/main" id="{AA62DD56-397F-437E-8D8F-B5367FA32E6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064E488-95FE-479B-8E7D-2D13DC6D970A}"/>
              </a:ext>
            </a:extLst>
          </p:cNvPr>
          <p:cNvSpPr>
            <a:spLocks noGrp="1"/>
          </p:cNvSpPr>
          <p:nvPr>
            <p:ph type="sldNum" sz="quarter" idx="12"/>
          </p:nvPr>
        </p:nvSpPr>
        <p:spPr/>
        <p:txBody>
          <a:bodyPr/>
          <a:lstStyle/>
          <a:p>
            <a:fld id="{3A14FC89-E1C9-4732-B48B-FC48D901DAF2}" type="slidenum">
              <a:rPr lang="es-ES" smtClean="0"/>
              <a:t>‹Nº›</a:t>
            </a:fld>
            <a:endParaRPr lang="es-ES"/>
          </a:p>
        </p:txBody>
      </p:sp>
    </p:spTree>
    <p:extLst>
      <p:ext uri="{BB962C8B-B14F-4D97-AF65-F5344CB8AC3E}">
        <p14:creationId xmlns:p14="http://schemas.microsoft.com/office/powerpoint/2010/main" val="346340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hart">
  <p:cSld name="1_Char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153515" y="107528"/>
            <a:ext cx="10972800" cy="77485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163427" y="888467"/>
            <a:ext cx="7110008" cy="332192"/>
          </a:xfrm>
          <a:prstGeom prst="rect">
            <a:avLst/>
          </a:prstGeom>
          <a:noFill/>
          <a:ln>
            <a:noFill/>
          </a:ln>
        </p:spPr>
        <p:txBody>
          <a:bodyPr spcFirstLastPara="1" wrap="square" lIns="91425" tIns="45700" rIns="91425" bIns="45700" anchor="t" anchorCtr="0">
            <a:normAutofit/>
          </a:bodyPr>
          <a:lstStyle>
            <a:lvl1pPr marL="609585" lvl="0" indent="-304792" algn="l">
              <a:spcBef>
                <a:spcPts val="480"/>
              </a:spcBef>
              <a:spcAft>
                <a:spcPts val="0"/>
              </a:spcAft>
              <a:buClr>
                <a:srgbClr val="7F7F7F"/>
              </a:buClr>
              <a:buSzPts val="1800"/>
              <a:buNone/>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0" name="Google Shape;30;p25"/>
          <p:cNvSpPr txBox="1">
            <a:spLocks noGrp="1"/>
          </p:cNvSpPr>
          <p:nvPr>
            <p:ph type="sldNum" idx="12"/>
          </p:nvPr>
        </p:nvSpPr>
        <p:spPr>
          <a:xfrm>
            <a:off x="11156102" y="6420102"/>
            <a:ext cx="834713" cy="366183"/>
          </a:xfrm>
          <a:prstGeom prst="rect">
            <a:avLst/>
          </a:prstGeom>
          <a:noFill/>
          <a:ln>
            <a:noFill/>
          </a:ln>
        </p:spPr>
        <p:txBody>
          <a:bodyPr spcFirstLastPara="1" wrap="square" lIns="91425" tIns="45700" rIns="91425" bIns="45700" anchor="ctr" anchorCtr="0">
            <a:noAutofit/>
          </a:bodyPr>
          <a:lstStyle>
            <a:lvl1pPr lvl="0" indent="0" algn="r">
              <a:spcBef>
                <a:spcPts val="0"/>
              </a:spcBef>
              <a:buNone/>
              <a:defRPr/>
            </a:lvl1pPr>
            <a:lvl2pPr lvl="1" indent="0" algn="r">
              <a:spcBef>
                <a:spcPts val="0"/>
              </a:spcBef>
              <a:buNone/>
              <a:defRPr/>
            </a:lvl2pPr>
            <a:lvl3pPr lvl="2" indent="0" algn="r">
              <a:spcBef>
                <a:spcPts val="0"/>
              </a:spcBef>
              <a:buNone/>
              <a:defRPr/>
            </a:lvl3pPr>
            <a:lvl4pPr lvl="3" indent="0" algn="r">
              <a:spcBef>
                <a:spcPts val="0"/>
              </a:spcBef>
              <a:buNone/>
              <a:defRPr/>
            </a:lvl4pPr>
            <a:lvl5pPr lvl="4" indent="0" algn="r">
              <a:spcBef>
                <a:spcPts val="0"/>
              </a:spcBef>
              <a:buNone/>
              <a:defRPr/>
            </a:lvl5pPr>
            <a:lvl6pPr lvl="5" indent="0" algn="r">
              <a:spcBef>
                <a:spcPts val="0"/>
              </a:spcBef>
              <a:buNone/>
              <a:defRPr/>
            </a:lvl6pPr>
            <a:lvl7pPr lvl="6" indent="0" algn="r">
              <a:spcBef>
                <a:spcPts val="0"/>
              </a:spcBef>
              <a:buNone/>
              <a:defRPr/>
            </a:lvl7pPr>
            <a:lvl8pPr lvl="7" indent="0" algn="r">
              <a:spcBef>
                <a:spcPts val="0"/>
              </a:spcBef>
              <a:buNone/>
              <a:defRPr/>
            </a:lvl8pPr>
            <a:lvl9pPr lvl="8" indent="0" algn="r">
              <a:spcBef>
                <a:spcPts val="0"/>
              </a:spcBef>
              <a:buNone/>
              <a:defRPr/>
            </a:lvl9pPr>
          </a:lstStyle>
          <a:p>
            <a:fld id="{00000000-1234-1234-1234-123412341234}" type="slidenum">
              <a:rPr lang="en-GB" smtClean="0"/>
              <a:pPr/>
              <a:t>‹Nº›</a:t>
            </a:fld>
            <a:endParaRPr lang="en-GB"/>
          </a:p>
        </p:txBody>
      </p:sp>
      <p:sp>
        <p:nvSpPr>
          <p:cNvPr id="31" name="Google Shape;31;p25"/>
          <p:cNvSpPr txBox="1">
            <a:spLocks noGrp="1"/>
          </p:cNvSpPr>
          <p:nvPr>
            <p:ph type="ftr" idx="11"/>
          </p:nvPr>
        </p:nvSpPr>
        <p:spPr>
          <a:xfrm>
            <a:off x="270570" y="6415823"/>
            <a:ext cx="10925129"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400">
                <a:solidFill>
                  <a:srgbClr val="8D8D8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6715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5A32AD-81CF-402A-8AC2-4AF0FB71B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4B3134E-8411-47B0-AAE2-212E83110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191026-D29B-4682-8C7A-12E6122C9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A8CDE-9E6B-473B-A9B7-9C819A7E4961}" type="datetimeFigureOut">
              <a:rPr lang="es-ES" smtClean="0"/>
              <a:t>26/03/2025</a:t>
            </a:fld>
            <a:endParaRPr lang="es-ES"/>
          </a:p>
        </p:txBody>
      </p:sp>
      <p:sp>
        <p:nvSpPr>
          <p:cNvPr id="5" name="Marcador de pie de página 4">
            <a:extLst>
              <a:ext uri="{FF2B5EF4-FFF2-40B4-BE49-F238E27FC236}">
                <a16:creationId xmlns:a16="http://schemas.microsoft.com/office/drawing/2014/main" id="{B6E9F8CB-2392-4121-948B-175FF036D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F757C0E-01E8-472E-8B05-CA9D1DBFD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4FC89-E1C9-4732-B48B-FC48D901DAF2}" type="slidenum">
              <a:rPr lang="es-ES" smtClean="0"/>
              <a:t>‹Nº›</a:t>
            </a:fld>
            <a:endParaRPr lang="es-ES"/>
          </a:p>
        </p:txBody>
      </p:sp>
    </p:spTree>
    <p:extLst>
      <p:ext uri="{BB962C8B-B14F-4D97-AF65-F5344CB8AC3E}">
        <p14:creationId xmlns:p14="http://schemas.microsoft.com/office/powerpoint/2010/main" val="1611719232"/>
      </p:ext>
    </p:extLst>
  </p:cSld>
  <p:clrMap bg1="lt1" tx1="dk1" bg2="lt2" tx2="dk2" accent1="accent1" accent2="accent2" accent3="accent3" accent4="accent4" accent5="accent5" accent6="accent6" hlink="hlink" folHlink="folHlink"/>
  <p:sldLayoutIdLst>
    <p:sldLayoutId id="2147483649" r:id="rId1"/>
    <p:sldLayoutId id="2147483708" r:id="rId2"/>
    <p:sldLayoutId id="2147483651" r:id="rId3"/>
    <p:sldLayoutId id="2147483709" r:id="rId4"/>
    <p:sldLayoutId id="2147483650" r:id="rId5"/>
    <p:sldLayoutId id="2147483710" r:id="rId6"/>
    <p:sldLayoutId id="2147483654" r:id="rId7"/>
    <p:sldLayoutId id="2147483655" r:id="rId8"/>
    <p:sldLayoutId id="2147483730" r:id="rId9"/>
    <p:sldLayoutId id="214748373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A5A51-9880-4978-8F48-FCCE8946C2B1}"/>
              </a:ext>
            </a:extLst>
          </p:cNvPr>
          <p:cNvSpPr>
            <a:spLocks noGrp="1"/>
          </p:cNvSpPr>
          <p:nvPr>
            <p:ph type="ctrTitle"/>
          </p:nvPr>
        </p:nvSpPr>
        <p:spPr>
          <a:xfrm>
            <a:off x="4209692" y="1103586"/>
            <a:ext cx="7703388" cy="2406377"/>
          </a:xfrm>
        </p:spPr>
        <p:txBody>
          <a:bodyPr>
            <a:noAutofit/>
          </a:bodyPr>
          <a:lstStyle/>
          <a:p>
            <a:r>
              <a:rPr lang="es-ES" sz="5400" b="1" dirty="0">
                <a:solidFill>
                  <a:schemeClr val="accent1">
                    <a:lumMod val="50000"/>
                  </a:schemeClr>
                </a:solidFill>
                <a:latin typeface="Arial Narrow" panose="020B0606020202030204" pitchFamily="34" charset="0"/>
              </a:rPr>
              <a:t>Situación de los Medios Comunitarios en el Perú: problemas y retos</a:t>
            </a:r>
          </a:p>
        </p:txBody>
      </p:sp>
      <p:sp>
        <p:nvSpPr>
          <p:cNvPr id="3" name="Subtítulo 2">
            <a:extLst>
              <a:ext uri="{FF2B5EF4-FFF2-40B4-BE49-F238E27FC236}">
                <a16:creationId xmlns:a16="http://schemas.microsoft.com/office/drawing/2014/main" id="{809EFCC1-FE1A-4244-9095-F48A84076BFB}"/>
              </a:ext>
            </a:extLst>
          </p:cNvPr>
          <p:cNvSpPr>
            <a:spLocks noGrp="1"/>
          </p:cNvSpPr>
          <p:nvPr>
            <p:ph type="subTitle" idx="1"/>
          </p:nvPr>
        </p:nvSpPr>
        <p:spPr>
          <a:xfrm>
            <a:off x="6478439" y="4288220"/>
            <a:ext cx="5434641" cy="1045486"/>
          </a:xfrm>
        </p:spPr>
        <p:txBody>
          <a:bodyPr>
            <a:normAutofit/>
          </a:bodyPr>
          <a:lstStyle/>
          <a:p>
            <a:r>
              <a:rPr lang="es-ES" b="1" dirty="0">
                <a:solidFill>
                  <a:schemeClr val="accent1">
                    <a:lumMod val="50000"/>
                  </a:schemeClr>
                </a:solidFill>
                <a:latin typeface="Arial Narrow" panose="020B0606020202030204" pitchFamily="34" charset="0"/>
              </a:rPr>
              <a:t>FERNANDO PALOMINO V.</a:t>
            </a:r>
          </a:p>
          <a:p>
            <a:r>
              <a:rPr lang="es-ES" b="1" dirty="0">
                <a:solidFill>
                  <a:schemeClr val="accent1">
                    <a:lumMod val="50000"/>
                  </a:schemeClr>
                </a:solidFill>
                <a:latin typeface="Arial Narrow" panose="020B0606020202030204" pitchFamily="34" charset="0"/>
              </a:rPr>
              <a:t>Marzo 2025</a:t>
            </a:r>
          </a:p>
        </p:txBody>
      </p:sp>
    </p:spTree>
    <p:extLst>
      <p:ext uri="{BB962C8B-B14F-4D97-AF65-F5344CB8AC3E}">
        <p14:creationId xmlns:p14="http://schemas.microsoft.com/office/powerpoint/2010/main" val="59320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7BEEA-F7DA-61CD-EBAB-E4D9A882B5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B9362A-6911-9CB9-C36E-057BF881A5D9}"/>
              </a:ext>
            </a:extLst>
          </p:cNvPr>
          <p:cNvSpPr>
            <a:spLocks noGrp="1"/>
          </p:cNvSpPr>
          <p:nvPr>
            <p:ph type="title"/>
          </p:nvPr>
        </p:nvSpPr>
        <p:spPr>
          <a:xfrm>
            <a:off x="4004441" y="2035834"/>
            <a:ext cx="7011491" cy="2846717"/>
          </a:xfrm>
        </p:spPr>
        <p:txBody>
          <a:bodyPr>
            <a:normAutofit/>
          </a:bodyPr>
          <a:lstStyle/>
          <a:p>
            <a:pPr algn="ctr"/>
            <a:r>
              <a:rPr lang="es-ES" sz="4000" dirty="0"/>
              <a:t>2. Retos de los </a:t>
            </a:r>
            <a:r>
              <a:rPr lang="es-ES" sz="4000" dirty="0">
                <a:solidFill>
                  <a:schemeClr val="accent1">
                    <a:lumMod val="75000"/>
                  </a:schemeClr>
                </a:solidFill>
              </a:rPr>
              <a:t>Medios Comunitarios en el Perú</a:t>
            </a:r>
            <a:endParaRPr lang="es-ES" sz="4000" dirty="0"/>
          </a:p>
        </p:txBody>
      </p:sp>
    </p:spTree>
    <p:extLst>
      <p:ext uri="{BB962C8B-B14F-4D97-AF65-F5344CB8AC3E}">
        <p14:creationId xmlns:p14="http://schemas.microsoft.com/office/powerpoint/2010/main" val="57250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9771-B985-C12E-AB00-788259A2B1E0}"/>
            </a:ext>
          </a:extLst>
        </p:cNvPr>
        <p:cNvGrpSpPr/>
        <p:nvPr/>
      </p:nvGrpSpPr>
      <p:grpSpPr>
        <a:xfrm>
          <a:off x="0" y="0"/>
          <a:ext cx="0" cy="0"/>
          <a:chOff x="0" y="0"/>
          <a:chExt cx="0" cy="0"/>
        </a:xfrm>
      </p:grpSpPr>
      <p:sp>
        <p:nvSpPr>
          <p:cNvPr id="4" name="Google Shape;123;p19">
            <a:extLst>
              <a:ext uri="{FF2B5EF4-FFF2-40B4-BE49-F238E27FC236}">
                <a16:creationId xmlns:a16="http://schemas.microsoft.com/office/drawing/2014/main" id="{60FB5A95-970D-D13D-2CDF-8B132800FB16}"/>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1. Retos y desafíos: responder a la finalidad para la cual fueron creados los medios comunitarios</a:t>
            </a:r>
            <a:endParaRPr sz="3467" kern="0" dirty="0">
              <a:solidFill>
                <a:srgbClr val="FFFFFF"/>
              </a:solidFill>
              <a:latin typeface="Montserrat SemiBold"/>
              <a:ea typeface="Montserrat SemiBold"/>
              <a:cs typeface="Montserrat SemiBold"/>
              <a:sym typeface="Montserrat SemiBold"/>
            </a:endParaRPr>
          </a:p>
        </p:txBody>
      </p:sp>
      <p:sp>
        <p:nvSpPr>
          <p:cNvPr id="2" name="Marcador de texto 2">
            <a:extLst>
              <a:ext uri="{FF2B5EF4-FFF2-40B4-BE49-F238E27FC236}">
                <a16:creationId xmlns:a16="http://schemas.microsoft.com/office/drawing/2014/main" id="{43708A7F-D793-5550-8ABF-0AA2916217E7}"/>
              </a:ext>
            </a:extLst>
          </p:cNvPr>
          <p:cNvSpPr txBox="1">
            <a:spLocks/>
          </p:cNvSpPr>
          <p:nvPr/>
        </p:nvSpPr>
        <p:spPr>
          <a:xfrm>
            <a:off x="246993" y="1198179"/>
            <a:ext cx="11698014" cy="548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marR="0" lvl="0" indent="-342900" algn="just" defTabSz="914400" rtl="0" eaLnBrk="1" fontAlgn="auto" latinLnBrk="0" hangingPunct="1">
              <a:lnSpc>
                <a:spcPct val="115000"/>
              </a:lnSpc>
              <a:spcBef>
                <a:spcPts val="0"/>
              </a:spcBef>
              <a:spcAft>
                <a:spcPts val="0"/>
              </a:spcAft>
              <a:buClr>
                <a:srgbClr val="595959"/>
              </a:buClr>
              <a:buSzPts val="1800"/>
              <a:buFont typeface="Wingdings" panose="05000000000000000000" pitchFamily="2" charset="2"/>
              <a:buChar char="ü"/>
              <a:tabLst/>
              <a:defRPr/>
            </a:pPr>
            <a:r>
              <a:rPr kumimoji="0" lang="es-ES" sz="2400" b="0" i="0" u="none" strike="noStrike" kern="0" cap="none" spc="0" normalizeH="0" baseline="0" noProof="0" dirty="0">
                <a:ln>
                  <a:noFill/>
                </a:ln>
                <a:solidFill>
                  <a:srgbClr val="000000"/>
                </a:solidFill>
                <a:effectLst/>
                <a:uLnTx/>
                <a:uFillTx/>
                <a:latin typeface="+mn-lt"/>
                <a:cs typeface="Arial"/>
                <a:sym typeface="Arial"/>
              </a:rPr>
              <a:t>Un primer reto es que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los medios comunitarios RESPONDAN A LA FINALIDAD para la cual fueron creados</a:t>
            </a:r>
            <a:r>
              <a:rPr kumimoji="0" lang="es-ES" sz="2400" b="0" i="0" u="none" strike="noStrike" kern="0" cap="none" spc="0" normalizeH="0" baseline="0" noProof="0" dirty="0">
                <a:ln>
                  <a:noFill/>
                </a:ln>
                <a:solidFill>
                  <a:schemeClr val="accent1">
                    <a:lumMod val="50000"/>
                  </a:schemeClr>
                </a:solidFill>
                <a:effectLst/>
                <a:uLnTx/>
                <a:uFillTx/>
                <a:latin typeface="+mn-lt"/>
                <a:cs typeface="Arial"/>
                <a:sym typeface="Arial"/>
              </a:rPr>
              <a:t>,</a:t>
            </a:r>
            <a:r>
              <a:rPr kumimoji="0" lang="es-ES" sz="2400" b="0" i="0" u="none" strike="noStrike" kern="0" cap="none" spc="0" normalizeH="0" baseline="0" noProof="0" dirty="0">
                <a:ln>
                  <a:noFill/>
                </a:ln>
                <a:solidFill>
                  <a:srgbClr val="000000"/>
                </a:solidFill>
                <a:effectLst/>
                <a:uLnTx/>
                <a:uFillTx/>
                <a:latin typeface="+mn-lt"/>
                <a:cs typeface="Arial"/>
                <a:sym typeface="Arial"/>
              </a:rPr>
              <a:t> es decir, </a:t>
            </a:r>
            <a:r>
              <a:rPr kumimoji="0" lang="es-ES" sz="2400" i="0" u="none" strike="noStrike" kern="0" cap="none" spc="0" normalizeH="0" baseline="0" noProof="0" dirty="0">
                <a:ln>
                  <a:noFill/>
                </a:ln>
                <a:solidFill>
                  <a:srgbClr val="000000"/>
                </a:solidFill>
                <a:effectLst/>
                <a:uLnTx/>
                <a:uFillTx/>
                <a:latin typeface="+mn-lt"/>
                <a:cs typeface="Arial"/>
                <a:sym typeface="Arial"/>
              </a:rPr>
              <a:t>estaciones ubicadas en comunidades campesinas, nativas e indígenas, áreas rurales o de preferente interés social cuya programación está destinada principalmente a fomentar la identidad y costumbres de la comunidad en la que se presta el servicio, fortaleciendo la integración nacional. </a:t>
            </a:r>
            <a:endParaRPr kumimoji="0" lang="es-ES" sz="2400" b="0" i="0" u="none" strike="noStrike" kern="0" cap="none" spc="0" normalizeH="0" baseline="0" noProof="0" dirty="0">
              <a:ln>
                <a:noFill/>
              </a:ln>
              <a:solidFill>
                <a:schemeClr val="accent1">
                  <a:lumMod val="50000"/>
                </a:schemeClr>
              </a:solidFill>
              <a:effectLst/>
              <a:uLnTx/>
              <a:uFillTx/>
              <a:latin typeface="+mn-lt"/>
              <a:cs typeface="Arial"/>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800"/>
              <a:buFont typeface="Wingdings" panose="05000000000000000000" pitchFamily="2" charset="2"/>
              <a:buChar char="ü"/>
              <a:tabLst/>
              <a:defRPr/>
            </a:pPr>
            <a:r>
              <a:rPr lang="es-ES" sz="2400" b="1" kern="0" dirty="0">
                <a:solidFill>
                  <a:schemeClr val="accent1">
                    <a:lumMod val="50000"/>
                  </a:schemeClr>
                </a:solidFill>
                <a:latin typeface="+mn-lt"/>
              </a:rPr>
              <a:t>Para que esto ocurra, debe existir UNA ORGANIZACIÓN COMUNAL FUERTE INVOLUCRADA, que sirva de base y le de sostenibilidad a estos proyectos</a:t>
            </a:r>
            <a:r>
              <a:rPr lang="es-ES" sz="2400" kern="0" dirty="0">
                <a:solidFill>
                  <a:srgbClr val="000000"/>
                </a:solidFill>
                <a:latin typeface="+mn-lt"/>
              </a:rPr>
              <a:t>. </a:t>
            </a:r>
            <a:r>
              <a:rPr lang="es-ES" sz="2400" b="1" kern="0" dirty="0">
                <a:solidFill>
                  <a:schemeClr val="accent1">
                    <a:lumMod val="50000"/>
                  </a:schemeClr>
                </a:solidFill>
                <a:latin typeface="+mn-lt"/>
              </a:rPr>
              <a:t>De lo contrario, no funciona.</a:t>
            </a:r>
            <a:r>
              <a:rPr lang="es-ES" sz="2400" kern="0" dirty="0">
                <a:solidFill>
                  <a:srgbClr val="000000"/>
                </a:solidFill>
                <a:latin typeface="+mn-lt"/>
              </a:rPr>
              <a:t> Y como se observa en el estudio, la mayoría de los titulares son personas naturales y muchos de ellos no viven en la misma zona donde opera el medio, por tanto: 1) no conocen las características y problemática de la zona, 2) no conocen las dinámicas del mercado y la economía local (tienen sobreexpectativas económicas), incluso varios han señalado que tienen que “autofinanciar” su funcionamiento, con su propio dinero.</a:t>
            </a:r>
            <a:r>
              <a:rPr kumimoji="0" lang="es-ES" sz="2400" b="0" i="0" u="none" strike="noStrike" kern="0" cap="none" spc="0" normalizeH="0" baseline="0" noProof="0" dirty="0">
                <a:ln>
                  <a:noFill/>
                </a:ln>
                <a:solidFill>
                  <a:srgbClr val="000000"/>
                </a:solidFill>
                <a:effectLst/>
                <a:uLnTx/>
                <a:uFillTx/>
                <a:latin typeface="+mn-lt"/>
                <a:cs typeface="Arial"/>
                <a:sym typeface="Arial"/>
              </a:rPr>
              <a:t> </a:t>
            </a:r>
            <a:endParaRPr kumimoji="0" lang="es-PE" sz="2400" b="0" i="0" u="none" strike="noStrike" kern="0" cap="none" spc="0" normalizeH="0" baseline="0" noProof="0" dirty="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150320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FD200-934C-0EB3-30BC-07C56CC44F5B}"/>
            </a:ext>
          </a:extLst>
        </p:cNvPr>
        <p:cNvGrpSpPr/>
        <p:nvPr/>
      </p:nvGrpSpPr>
      <p:grpSpPr>
        <a:xfrm>
          <a:off x="0" y="0"/>
          <a:ext cx="0" cy="0"/>
          <a:chOff x="0" y="0"/>
          <a:chExt cx="0" cy="0"/>
        </a:xfrm>
      </p:grpSpPr>
      <p:sp>
        <p:nvSpPr>
          <p:cNvPr id="4" name="Google Shape;123;p19">
            <a:extLst>
              <a:ext uri="{FF2B5EF4-FFF2-40B4-BE49-F238E27FC236}">
                <a16:creationId xmlns:a16="http://schemas.microsoft.com/office/drawing/2014/main" id="{242FF58F-0815-D8CF-0E85-D6E474BF7686}"/>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2. Retos y desafíos: Trabajo en red y alianzas </a:t>
            </a:r>
            <a:endParaRPr sz="3467" kern="0" dirty="0">
              <a:solidFill>
                <a:srgbClr val="FFFFFF"/>
              </a:solidFill>
              <a:latin typeface="Montserrat SemiBold"/>
              <a:ea typeface="Montserrat SemiBold"/>
              <a:cs typeface="Montserrat SemiBold"/>
              <a:sym typeface="Montserrat SemiBold"/>
            </a:endParaRPr>
          </a:p>
        </p:txBody>
      </p:sp>
      <p:sp>
        <p:nvSpPr>
          <p:cNvPr id="2" name="Marcador de texto 2">
            <a:extLst>
              <a:ext uri="{FF2B5EF4-FFF2-40B4-BE49-F238E27FC236}">
                <a16:creationId xmlns:a16="http://schemas.microsoft.com/office/drawing/2014/main" id="{7445F54C-BCDA-6397-835E-0658046EDE73}"/>
              </a:ext>
            </a:extLst>
          </p:cNvPr>
          <p:cNvSpPr txBox="1">
            <a:spLocks/>
          </p:cNvSpPr>
          <p:nvPr/>
        </p:nvSpPr>
        <p:spPr>
          <a:xfrm>
            <a:off x="246993" y="1198179"/>
            <a:ext cx="11698014" cy="5470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marR="0" lvl="0" indent="-342900" algn="just" defTabSz="914400" rtl="0" eaLnBrk="1" fontAlgn="auto" latinLnBrk="0" hangingPunct="1">
              <a:lnSpc>
                <a:spcPct val="115000"/>
              </a:lnSpc>
              <a:spcBef>
                <a:spcPts val="0"/>
              </a:spcBef>
              <a:spcAft>
                <a:spcPts val="0"/>
              </a:spcAft>
              <a:buClr>
                <a:srgbClr val="595959"/>
              </a:buClr>
              <a:buSzPts val="1800"/>
              <a:buFont typeface="Wingdings" panose="05000000000000000000" pitchFamily="2" charset="2"/>
              <a:buChar char="ü"/>
              <a:tabLst/>
              <a:defRPr/>
            </a:pPr>
            <a:r>
              <a:rPr kumimoji="0" lang="es-ES" sz="2400" b="0" i="0" u="none" strike="noStrike" kern="0" cap="none" spc="0" normalizeH="0" baseline="0" noProof="0" dirty="0">
                <a:ln>
                  <a:noFill/>
                </a:ln>
                <a:solidFill>
                  <a:srgbClr val="000000"/>
                </a:solidFill>
                <a:effectLst/>
                <a:uLnTx/>
                <a:uFillTx/>
                <a:latin typeface="+mn-lt"/>
                <a:cs typeface="Arial"/>
                <a:sym typeface="Arial"/>
              </a:rPr>
              <a:t>Otro reto es que los medios comunitarios establezcan formas de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TRABAJO EN RED</a:t>
            </a:r>
            <a:r>
              <a:rPr kumimoji="0" lang="es-ES" sz="2400" b="0" i="0" u="none" strike="noStrike" kern="0" cap="none" spc="0" normalizeH="0" baseline="0" noProof="0" dirty="0">
                <a:ln>
                  <a:noFill/>
                </a:ln>
                <a:solidFill>
                  <a:srgbClr val="000000"/>
                </a:solidFill>
                <a:effectLst/>
                <a:uLnTx/>
                <a:uFillTx/>
                <a:latin typeface="+mn-lt"/>
                <a:cs typeface="Arial"/>
                <a:sym typeface="Arial"/>
              </a:rPr>
              <a:t>, promoviendo su organización a nivel regional, como un primer paso para generar espacios de discusión sobre su problemática, intercambiar experiencias y recursos, buscar conjuntamente otras fuentes de financiamiento, tener interlocución con las instituciones públicas y realizar acciones conjuntas. Esto se puede hacer en coordinación y/o apoyo del Estado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para generar espacios que faciliten este diálogo</a:t>
            </a:r>
            <a:r>
              <a:rPr kumimoji="0" lang="es-ES" sz="2400" b="0" i="0" u="none" strike="noStrike" kern="0" cap="none" spc="0" normalizeH="0" baseline="0" noProof="0" dirty="0">
                <a:ln>
                  <a:noFill/>
                </a:ln>
                <a:solidFill>
                  <a:srgbClr val="000000"/>
                </a:solidFill>
                <a:effectLst/>
                <a:uLnTx/>
                <a:uFillTx/>
                <a:latin typeface="+mn-lt"/>
                <a:cs typeface="Arial"/>
                <a:sym typeface="Arial"/>
              </a:rPr>
              <a:t>.</a:t>
            </a:r>
          </a:p>
          <a:p>
            <a:pPr marL="457200" marR="0" lvl="0" indent="-342900" algn="just" defTabSz="914400" rtl="0" eaLnBrk="1" fontAlgn="auto" latinLnBrk="0" hangingPunct="1">
              <a:lnSpc>
                <a:spcPct val="115000"/>
              </a:lnSpc>
              <a:spcBef>
                <a:spcPts val="0"/>
              </a:spcBef>
              <a:spcAft>
                <a:spcPts val="0"/>
              </a:spcAft>
              <a:buClr>
                <a:srgbClr val="595959"/>
              </a:buClr>
              <a:buSzPts val="1800"/>
              <a:buFont typeface="Wingdings" panose="05000000000000000000" pitchFamily="2" charset="2"/>
              <a:buChar char="ü"/>
              <a:tabLst/>
              <a:defRPr/>
            </a:pPr>
            <a:r>
              <a:rPr kumimoji="0" lang="es-ES" sz="2400" b="0" i="0" u="none" strike="noStrike" kern="0" cap="none" spc="0" normalizeH="0" baseline="0" noProof="0" dirty="0">
                <a:ln>
                  <a:noFill/>
                </a:ln>
                <a:solidFill>
                  <a:srgbClr val="000000"/>
                </a:solidFill>
                <a:effectLst/>
                <a:uLnTx/>
                <a:uFillTx/>
                <a:latin typeface="+mn-lt"/>
                <a:cs typeface="Arial"/>
                <a:sym typeface="Arial"/>
              </a:rPr>
              <a:t>Los medios comunitarios deben promover el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establecimiento de ALIANZAS con distintos actores a nivel local y regional</a:t>
            </a:r>
            <a:r>
              <a:rPr kumimoji="0" lang="es-ES" sz="2400" b="0" i="0" u="none" strike="noStrike" kern="0" cap="none" spc="0" normalizeH="0" baseline="0" noProof="0" dirty="0">
                <a:ln>
                  <a:noFill/>
                </a:ln>
                <a:solidFill>
                  <a:srgbClr val="000000"/>
                </a:solidFill>
                <a:effectLst/>
                <a:uLnTx/>
                <a:uFillTx/>
                <a:latin typeface="+mn-lt"/>
                <a:cs typeface="Arial"/>
                <a:sym typeface="Arial"/>
              </a:rPr>
              <a:t> para la realización de acciones conjuntas de mutuo beneficio e interés común (ej. campañas, capacitaciones especializadas). Durante la </a:t>
            </a:r>
            <a:r>
              <a:rPr kumimoji="0" lang="es-ES" sz="2400" b="0" i="0" u="none" strike="noStrike" kern="0" cap="none" spc="0" normalizeH="0" baseline="0" noProof="0" dirty="0" err="1">
                <a:ln>
                  <a:noFill/>
                </a:ln>
                <a:solidFill>
                  <a:srgbClr val="000000"/>
                </a:solidFill>
                <a:effectLst/>
                <a:uLnTx/>
                <a:uFillTx/>
                <a:latin typeface="+mn-lt"/>
                <a:cs typeface="Arial"/>
                <a:sym typeface="Arial"/>
              </a:rPr>
              <a:t>pandemi</a:t>
            </a:r>
            <a:r>
              <a:rPr lang="es-ES" sz="2400" kern="0" dirty="0">
                <a:solidFill>
                  <a:srgbClr val="000000"/>
                </a:solidFill>
                <a:latin typeface="+mn-lt"/>
              </a:rPr>
              <a:t>a del COVID 19, las instituciones públicas (educación y salud) coordinaron y realizaron acciones conjuntas con los medios comunitarios, y luego de eso ya no. ¿Por qué no volver a hacerlo para atender otras problemáticas y demandas de la población?</a:t>
            </a:r>
            <a:endParaRPr kumimoji="0" lang="es-PE" sz="2400" b="0" i="0" u="none" strike="noStrike" kern="0" cap="none" spc="0" normalizeH="0" baseline="0" noProof="0" dirty="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376699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EF9B-E31E-39FB-5A75-0A9EC66E50F4}"/>
            </a:ext>
          </a:extLst>
        </p:cNvPr>
        <p:cNvGrpSpPr/>
        <p:nvPr/>
      </p:nvGrpSpPr>
      <p:grpSpPr>
        <a:xfrm>
          <a:off x="0" y="0"/>
          <a:ext cx="0" cy="0"/>
          <a:chOff x="0" y="0"/>
          <a:chExt cx="0" cy="0"/>
        </a:xfrm>
      </p:grpSpPr>
      <p:sp>
        <p:nvSpPr>
          <p:cNvPr id="4" name="Google Shape;123;p19">
            <a:extLst>
              <a:ext uri="{FF2B5EF4-FFF2-40B4-BE49-F238E27FC236}">
                <a16:creationId xmlns:a16="http://schemas.microsoft.com/office/drawing/2014/main" id="{9D66875E-8B4A-8ED3-558C-09B6E4C927BE}"/>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3. Retos y desafíos: Cambio en su modelo de gestión </a:t>
            </a:r>
            <a:endParaRPr sz="3467" kern="0" dirty="0">
              <a:solidFill>
                <a:srgbClr val="FFFFFF"/>
              </a:solidFill>
              <a:latin typeface="Montserrat SemiBold"/>
              <a:ea typeface="Montserrat SemiBold"/>
              <a:cs typeface="Montserrat SemiBold"/>
              <a:sym typeface="Montserrat SemiBold"/>
            </a:endParaRPr>
          </a:p>
        </p:txBody>
      </p:sp>
      <p:sp>
        <p:nvSpPr>
          <p:cNvPr id="2" name="Marcador de texto 2">
            <a:extLst>
              <a:ext uri="{FF2B5EF4-FFF2-40B4-BE49-F238E27FC236}">
                <a16:creationId xmlns:a16="http://schemas.microsoft.com/office/drawing/2014/main" id="{D3B1925E-78A7-958F-850F-63D51AE0DCBA}"/>
              </a:ext>
            </a:extLst>
          </p:cNvPr>
          <p:cNvSpPr txBox="1">
            <a:spLocks/>
          </p:cNvSpPr>
          <p:nvPr/>
        </p:nvSpPr>
        <p:spPr>
          <a:xfrm>
            <a:off x="246993" y="1198179"/>
            <a:ext cx="11698014" cy="54391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marR="0" lvl="0" indent="-342900" algn="just" defTabSz="914400" rtl="0" eaLnBrk="1" fontAlgn="auto" latinLnBrk="0" hangingPunct="1">
              <a:lnSpc>
                <a:spcPct val="115000"/>
              </a:lnSpc>
              <a:spcBef>
                <a:spcPts val="0"/>
              </a:spcBef>
              <a:spcAft>
                <a:spcPts val="0"/>
              </a:spcAft>
              <a:buClr>
                <a:srgbClr val="595959"/>
              </a:buClr>
              <a:buSzPts val="1800"/>
              <a:buFont typeface="Wingdings" panose="05000000000000000000" pitchFamily="2" charset="2"/>
              <a:buChar char="ü"/>
              <a:tabLst/>
              <a:defRPr/>
            </a:pPr>
            <a:r>
              <a:rPr kumimoji="0" lang="es-ES" sz="2400" b="0" i="0" u="none" strike="noStrike" kern="0" cap="none" spc="0" normalizeH="0" baseline="0" noProof="0" dirty="0">
                <a:ln>
                  <a:noFill/>
                </a:ln>
                <a:solidFill>
                  <a:srgbClr val="000000"/>
                </a:solidFill>
                <a:effectLst/>
                <a:uLnTx/>
                <a:uFillTx/>
                <a:latin typeface="+mn-lt"/>
                <a:cs typeface="Arial"/>
                <a:sym typeface="Arial"/>
              </a:rPr>
              <a:t>También es importante que revisen, analicen y discutan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CAMBIOS EN SU MODELO DE GESTIÓN ECONÓMICA Y FINANCIERA</a:t>
            </a:r>
            <a:r>
              <a:rPr lang="es-ES" sz="2400" kern="0" dirty="0">
                <a:solidFill>
                  <a:schemeClr val="accent1">
                    <a:lumMod val="50000"/>
                  </a:schemeClr>
                </a:solidFill>
                <a:latin typeface="+mn-lt"/>
              </a:rPr>
              <a:t>, </a:t>
            </a:r>
            <a:r>
              <a:rPr kumimoji="0" lang="es-ES" sz="2400" b="0" i="0" u="none" strike="noStrike" kern="0" cap="none" spc="0" normalizeH="0" baseline="0" noProof="0" dirty="0">
                <a:ln>
                  <a:noFill/>
                </a:ln>
                <a:solidFill>
                  <a:srgbClr val="000000"/>
                </a:solidFill>
                <a:effectLst/>
                <a:uLnTx/>
                <a:uFillTx/>
                <a:latin typeface="+mn-lt"/>
                <a:cs typeface="Arial"/>
                <a:sym typeface="Arial"/>
              </a:rPr>
              <a:t>buscando la diversificación de sus fuentes de financiamiento</a:t>
            </a:r>
            <a:r>
              <a:rPr lang="es-ES" sz="2400" kern="0" dirty="0">
                <a:solidFill>
                  <a:srgbClr val="000000"/>
                </a:solidFill>
                <a:latin typeface="+mn-lt"/>
              </a:rPr>
              <a:t>. Esto implica varias cosas:</a:t>
            </a:r>
          </a:p>
          <a:p>
            <a:pPr marR="0" lvl="0" indent="-457200" algn="just" defTabSz="914400" rtl="0" eaLnBrk="1" fontAlgn="auto" latinLnBrk="0" hangingPunct="1">
              <a:lnSpc>
                <a:spcPct val="115000"/>
              </a:lnSpc>
              <a:spcBef>
                <a:spcPts val="0"/>
              </a:spcBef>
              <a:spcAft>
                <a:spcPts val="0"/>
              </a:spcAft>
              <a:buClr>
                <a:srgbClr val="595959"/>
              </a:buClr>
              <a:buSzPts val="1800"/>
              <a:buFont typeface="+mj-lt"/>
              <a:buAutoNum type="arabicPeriod"/>
              <a:tabLst/>
              <a:defRPr/>
            </a:pPr>
            <a:r>
              <a:rPr kumimoji="0" lang="es-ES" sz="2400" b="0" i="0" u="none" strike="noStrike" kern="0" cap="none" spc="0" normalizeH="0" baseline="0" noProof="0" dirty="0">
                <a:ln>
                  <a:noFill/>
                </a:ln>
                <a:solidFill>
                  <a:srgbClr val="000000"/>
                </a:solidFill>
                <a:effectLst/>
                <a:uLnTx/>
                <a:uFillTx/>
                <a:latin typeface="+mn-lt"/>
                <a:cs typeface="Arial"/>
                <a:sym typeface="Arial"/>
              </a:rPr>
              <a:t>Promover una especie de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CAMBIO DEL “MODELO DE NEGOCIOS”, LO QUE IMPLICA MEJORAR Y DIVERSIFICAR SU OFERTA PROGRAMÁTICA</a:t>
            </a:r>
            <a:r>
              <a:rPr kumimoji="0" lang="es-ES" sz="2400" b="0" i="0" u="none" strike="noStrike" kern="0" cap="none" spc="0" normalizeH="0" baseline="0" noProof="0" dirty="0">
                <a:ln>
                  <a:noFill/>
                </a:ln>
                <a:solidFill>
                  <a:srgbClr val="000000"/>
                </a:solidFill>
                <a:effectLst/>
                <a:uLnTx/>
                <a:uFillTx/>
                <a:latin typeface="+mn-lt"/>
                <a:cs typeface="Arial"/>
                <a:sym typeface="Arial"/>
              </a:rPr>
              <a:t>, diferenciándose de la oferta de otros medios con los cuales compiten, y buscando un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nicho en el mercado </a:t>
            </a:r>
            <a:r>
              <a:rPr kumimoji="0" lang="es-ES" sz="2400" b="0" i="0" u="none" strike="noStrike" kern="0" cap="none" spc="0" normalizeH="0" baseline="0" noProof="0" dirty="0">
                <a:ln>
                  <a:noFill/>
                </a:ln>
                <a:solidFill>
                  <a:srgbClr val="000000"/>
                </a:solidFill>
                <a:effectLst/>
                <a:uLnTx/>
                <a:uFillTx/>
                <a:latin typeface="+mn-lt"/>
                <a:cs typeface="Arial"/>
                <a:sym typeface="Arial"/>
              </a:rPr>
              <a:t>que les permita especializarse y posicionarse. Se ha constatado que en la mayoría de los medios comunitarios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lo que predomina es la programación musical</a:t>
            </a:r>
            <a:r>
              <a:rPr kumimoji="0" lang="es-ES" sz="2400" b="0" i="0" u="none" strike="noStrike" kern="0" cap="none" spc="0" normalizeH="0" baseline="0" noProof="0" dirty="0">
                <a:ln>
                  <a:noFill/>
                </a:ln>
                <a:solidFill>
                  <a:srgbClr val="000000"/>
                </a:solidFill>
                <a:effectLst/>
                <a:uLnTx/>
                <a:uFillTx/>
                <a:latin typeface="+mn-lt"/>
                <a:cs typeface="Arial"/>
                <a:sym typeface="Arial"/>
              </a:rPr>
              <a:t>, entre otras cosas, porque es barata y requiere poco personal, más aún con el uso de tecnologías que permiten programar música todo el día. El problema es que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ese tipo de programación NO RESPONDE NECESARIAMENTE A LOS FINES DE UN MEDIO COMUNITARIO</a:t>
            </a:r>
            <a:r>
              <a:rPr kumimoji="0" lang="es-ES" sz="2400" b="0" i="0" u="none" strike="noStrike" kern="0" cap="none" spc="0" normalizeH="0" baseline="0" noProof="0" dirty="0">
                <a:ln>
                  <a:noFill/>
                </a:ln>
                <a:solidFill>
                  <a:srgbClr val="000000"/>
                </a:solidFill>
                <a:effectLst/>
                <a:uLnTx/>
                <a:uFillTx/>
                <a:latin typeface="+mn-lt"/>
                <a:cs typeface="Arial"/>
                <a:sym typeface="Arial"/>
              </a:rPr>
              <a:t>, y en el caso de las radios, la gran mayoría de las radios a nivel nacional se dedican a eso, por tanto, la competencia con otros medios es alta.</a:t>
            </a:r>
          </a:p>
          <a:p>
            <a:pPr marL="114300" marR="0" lvl="0" indent="0" algn="just" defTabSz="914400" rtl="0" eaLnBrk="1" fontAlgn="auto" latinLnBrk="0" hangingPunct="1">
              <a:lnSpc>
                <a:spcPct val="115000"/>
              </a:lnSpc>
              <a:spcBef>
                <a:spcPts val="0"/>
              </a:spcBef>
              <a:spcAft>
                <a:spcPts val="0"/>
              </a:spcAft>
              <a:buClr>
                <a:srgbClr val="595959"/>
              </a:buClr>
              <a:buSzPts val="1800"/>
              <a:buNone/>
              <a:tabLst/>
              <a:defRPr/>
            </a:pPr>
            <a:endParaRPr kumimoji="0" lang="es-PE" sz="2400" b="0" i="0" u="none" strike="noStrike" kern="0" cap="none" spc="0" normalizeH="0" baseline="0" noProof="0" dirty="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410254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5047-32F5-BCE0-B493-78F3743F7943}"/>
            </a:ext>
          </a:extLst>
        </p:cNvPr>
        <p:cNvGrpSpPr/>
        <p:nvPr/>
      </p:nvGrpSpPr>
      <p:grpSpPr>
        <a:xfrm>
          <a:off x="0" y="0"/>
          <a:ext cx="0" cy="0"/>
          <a:chOff x="0" y="0"/>
          <a:chExt cx="0" cy="0"/>
        </a:xfrm>
      </p:grpSpPr>
      <p:sp>
        <p:nvSpPr>
          <p:cNvPr id="4" name="Google Shape;123;p19">
            <a:extLst>
              <a:ext uri="{FF2B5EF4-FFF2-40B4-BE49-F238E27FC236}">
                <a16:creationId xmlns:a16="http://schemas.microsoft.com/office/drawing/2014/main" id="{1054C926-FFC0-BF81-CAE1-D8EF14C2888D}"/>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4. Retos y desafíos: Garantizar su funcionamiento y sostenibilidad </a:t>
            </a:r>
            <a:endParaRPr sz="3467" kern="0" dirty="0">
              <a:solidFill>
                <a:srgbClr val="FFFFFF"/>
              </a:solidFill>
              <a:latin typeface="Montserrat SemiBold"/>
              <a:ea typeface="Montserrat SemiBold"/>
              <a:cs typeface="Montserrat SemiBold"/>
              <a:sym typeface="Montserrat SemiBold"/>
            </a:endParaRPr>
          </a:p>
        </p:txBody>
      </p:sp>
      <p:sp>
        <p:nvSpPr>
          <p:cNvPr id="2" name="Marcador de texto 2">
            <a:extLst>
              <a:ext uri="{FF2B5EF4-FFF2-40B4-BE49-F238E27FC236}">
                <a16:creationId xmlns:a16="http://schemas.microsoft.com/office/drawing/2014/main" id="{AD4BABDC-AB7C-F722-BB37-11F87048FB95}"/>
              </a:ext>
            </a:extLst>
          </p:cNvPr>
          <p:cNvSpPr txBox="1">
            <a:spLocks/>
          </p:cNvSpPr>
          <p:nvPr/>
        </p:nvSpPr>
        <p:spPr>
          <a:xfrm>
            <a:off x="246993" y="1403131"/>
            <a:ext cx="11698014" cy="5234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457200" algn="just">
              <a:buClr>
                <a:srgbClr val="595959"/>
              </a:buClr>
              <a:buFont typeface="+mj-lt"/>
              <a:buAutoNum type="arabicPeriod" startAt="2"/>
            </a:pPr>
            <a:r>
              <a:rPr kumimoji="0" lang="es-ES" sz="2400" b="0" i="0" u="none" strike="noStrike" kern="0" cap="none" spc="0" normalizeH="0" baseline="0" noProof="0" dirty="0">
                <a:ln>
                  <a:noFill/>
                </a:ln>
                <a:solidFill>
                  <a:srgbClr val="000000"/>
                </a:solidFill>
                <a:effectLst/>
                <a:uLnTx/>
                <a:uFillTx/>
                <a:latin typeface="+mn-lt"/>
                <a:cs typeface="Arial"/>
                <a:sym typeface="Arial"/>
              </a:rPr>
              <a:t>En el caso de los medios comunitarios, </a:t>
            </a:r>
            <a:r>
              <a:rPr kumimoji="0" lang="es-ES" sz="2400" b="1" i="0" u="none" strike="noStrike" kern="0" cap="none" spc="0" normalizeH="0" baseline="0" noProof="0" dirty="0">
                <a:ln>
                  <a:noFill/>
                </a:ln>
                <a:solidFill>
                  <a:schemeClr val="accent1">
                    <a:lumMod val="50000"/>
                  </a:schemeClr>
                </a:solidFill>
                <a:effectLst/>
                <a:uLnTx/>
                <a:uFillTx/>
                <a:latin typeface="+mn-lt"/>
                <a:cs typeface="Arial"/>
                <a:sym typeface="Arial"/>
              </a:rPr>
              <a:t>la mayoría </a:t>
            </a:r>
            <a:r>
              <a:rPr lang="es-ES" sz="2400" b="1" kern="0" dirty="0">
                <a:solidFill>
                  <a:schemeClr val="accent1">
                    <a:lumMod val="50000"/>
                  </a:schemeClr>
                </a:solidFill>
                <a:latin typeface="+mn-lt"/>
              </a:rPr>
              <a:t>de los titulares son personas naturales, los cuales no cuentan con los recursos económicos necesarios para garantizar el FUNCIONAMIENTO Y LA SOSTENIBILIDAD de una estación de radio o televisión</a:t>
            </a:r>
            <a:r>
              <a:rPr lang="es-ES" sz="2400" kern="0" dirty="0">
                <a:solidFill>
                  <a:srgbClr val="000000"/>
                </a:solidFill>
                <a:latin typeface="+mn-lt"/>
              </a:rPr>
              <a:t>. A ello se </a:t>
            </a:r>
            <a:r>
              <a:rPr lang="es-ES" sz="2400" kern="0" dirty="0">
                <a:solidFill>
                  <a:schemeClr val="tx1"/>
                </a:solidFill>
                <a:latin typeface="+mn-lt"/>
              </a:rPr>
              <a:t>suma su </a:t>
            </a:r>
            <a:r>
              <a:rPr lang="es-ES" sz="2400" b="1" kern="0" dirty="0">
                <a:solidFill>
                  <a:schemeClr val="accent1">
                    <a:lumMod val="50000"/>
                  </a:schemeClr>
                </a:solidFill>
                <a:latin typeface="+mn-lt"/>
              </a:rPr>
              <a:t>desconocimiento sobre la producción de medios, las características socioeconómicas de la zona donde trabajan </a:t>
            </a:r>
            <a:r>
              <a:rPr lang="es-ES" sz="2400" kern="0" dirty="0">
                <a:solidFill>
                  <a:srgbClr val="000000"/>
                </a:solidFill>
                <a:latin typeface="+mn-lt"/>
              </a:rPr>
              <a:t>y sus propias sobreexpectativas económicas, lo cual hace que </a:t>
            </a:r>
            <a:r>
              <a:rPr lang="es-ES" sz="2400" kern="0" dirty="0">
                <a:solidFill>
                  <a:schemeClr val="tx1"/>
                </a:solidFill>
                <a:latin typeface="+mn-lt"/>
              </a:rPr>
              <a:t>crean que gestionar un medio es fácil</a:t>
            </a:r>
            <a:r>
              <a:rPr lang="es-ES" sz="2400" kern="0" dirty="0">
                <a:solidFill>
                  <a:srgbClr val="000000"/>
                </a:solidFill>
                <a:latin typeface="+mn-lt"/>
              </a:rPr>
              <a:t>. Y eso no ocurre porque las condiciones del mercado y del consumo de medios en estas zonas no lo permite. Por tanto, se sugiere que, se tome en cuenta la experiencia de los medios educativos </a:t>
            </a:r>
            <a:r>
              <a:rPr lang="es-ES" sz="2400" b="1" kern="0" dirty="0">
                <a:solidFill>
                  <a:schemeClr val="accent1">
                    <a:lumMod val="50000"/>
                  </a:schemeClr>
                </a:solidFill>
                <a:latin typeface="+mn-lt"/>
              </a:rPr>
              <a:t>donde los titulares son generalmente personas jurídicas </a:t>
            </a:r>
            <a:r>
              <a:rPr lang="es-ES" sz="2400" kern="0" dirty="0">
                <a:solidFill>
                  <a:srgbClr val="000000"/>
                </a:solidFill>
                <a:latin typeface="+mn-lt"/>
              </a:rPr>
              <a:t>(instituciones, iglesia, ongs u otros) que garantizan su sostenibilidad económica de mediano y largo plazo (para ello se deben establecer alianzas).</a:t>
            </a:r>
            <a:endParaRPr kumimoji="0" lang="es-PE" sz="2400" b="0" i="0" u="none" strike="noStrike" kern="0" cap="none" spc="0" normalizeH="0" baseline="0" noProof="0" dirty="0">
              <a:ln>
                <a:noFill/>
              </a:ln>
              <a:solidFill>
                <a:srgbClr val="000000"/>
              </a:solidFill>
              <a:effectLst/>
              <a:uLnTx/>
              <a:uFillTx/>
              <a:latin typeface="+mn-lt"/>
              <a:cs typeface="Arial"/>
              <a:sym typeface="Arial"/>
            </a:endParaRPr>
          </a:p>
        </p:txBody>
      </p:sp>
    </p:spTree>
    <p:extLst>
      <p:ext uri="{BB962C8B-B14F-4D97-AF65-F5344CB8AC3E}">
        <p14:creationId xmlns:p14="http://schemas.microsoft.com/office/powerpoint/2010/main" val="165804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5EB52-7CCF-7600-C7FD-B661FB32E5E1}"/>
            </a:ext>
          </a:extLst>
        </p:cNvPr>
        <p:cNvGrpSpPr/>
        <p:nvPr/>
      </p:nvGrpSpPr>
      <p:grpSpPr>
        <a:xfrm>
          <a:off x="0" y="0"/>
          <a:ext cx="0" cy="0"/>
          <a:chOff x="0" y="0"/>
          <a:chExt cx="0" cy="0"/>
        </a:xfrm>
      </p:grpSpPr>
      <p:sp>
        <p:nvSpPr>
          <p:cNvPr id="4" name="Google Shape;123;p19">
            <a:extLst>
              <a:ext uri="{FF2B5EF4-FFF2-40B4-BE49-F238E27FC236}">
                <a16:creationId xmlns:a16="http://schemas.microsoft.com/office/drawing/2014/main" id="{C6E0A0E7-C243-5E07-C467-3A9FB1E7CEBA}"/>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5. Retos y desafíos: Programación competitiva y de calidad </a:t>
            </a:r>
            <a:endParaRPr sz="3467" kern="0" dirty="0">
              <a:solidFill>
                <a:srgbClr val="FFFFFF"/>
              </a:solidFill>
              <a:latin typeface="Montserrat SemiBold"/>
              <a:ea typeface="Montserrat SemiBold"/>
              <a:cs typeface="Montserrat SemiBold"/>
              <a:sym typeface="Montserrat SemiBold"/>
            </a:endParaRPr>
          </a:p>
        </p:txBody>
      </p:sp>
      <p:sp>
        <p:nvSpPr>
          <p:cNvPr id="2" name="Marcador de texto 2">
            <a:extLst>
              <a:ext uri="{FF2B5EF4-FFF2-40B4-BE49-F238E27FC236}">
                <a16:creationId xmlns:a16="http://schemas.microsoft.com/office/drawing/2014/main" id="{AE129214-7675-1D0E-7A2F-F2A005BA2745}"/>
              </a:ext>
            </a:extLst>
          </p:cNvPr>
          <p:cNvSpPr txBox="1">
            <a:spLocks/>
          </p:cNvSpPr>
          <p:nvPr/>
        </p:nvSpPr>
        <p:spPr>
          <a:xfrm>
            <a:off x="246993" y="1340069"/>
            <a:ext cx="11698014" cy="5297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457200" algn="just">
              <a:buClr>
                <a:srgbClr val="595959"/>
              </a:buClr>
              <a:buFont typeface="+mj-lt"/>
              <a:buAutoNum type="arabicPeriod" startAt="3"/>
            </a:pPr>
            <a:r>
              <a:rPr lang="es-ES" sz="2400" kern="0" dirty="0">
                <a:solidFill>
                  <a:srgbClr val="000000"/>
                </a:solidFill>
                <a:latin typeface="+mn-lt"/>
              </a:rPr>
              <a:t>Eso implica también </a:t>
            </a:r>
            <a:r>
              <a:rPr lang="es-ES" sz="2400" b="1" kern="0" dirty="0">
                <a:solidFill>
                  <a:schemeClr val="accent1">
                    <a:lumMod val="50000"/>
                  </a:schemeClr>
                </a:solidFill>
                <a:latin typeface="+mn-lt"/>
              </a:rPr>
              <a:t>tener una PROGRAMACIÓN COMPETITIVA Y DE CALIDAD</a:t>
            </a:r>
            <a:r>
              <a:rPr lang="es-ES" sz="2400" kern="0" dirty="0">
                <a:solidFill>
                  <a:srgbClr val="000000"/>
                </a:solidFill>
                <a:latin typeface="+mn-lt"/>
              </a:rPr>
              <a:t>. ¿Cómo vas a conseguir avisaje y publicidad, si solo difundes música, igual que miles de radios a nivel nacional? Falta una estrategia de marketing que no solo difunda que un medio comunitario X existe, sino que </a:t>
            </a:r>
            <a:r>
              <a:rPr lang="es-ES" sz="2400" b="1" kern="0" dirty="0">
                <a:solidFill>
                  <a:schemeClr val="accent1">
                    <a:lumMod val="50000"/>
                  </a:schemeClr>
                </a:solidFill>
                <a:latin typeface="+mn-lt"/>
              </a:rPr>
              <a:t>su programación es de calidad y responde a intereses, demandas y expectativas comunicativas de las poblaciones locales </a:t>
            </a:r>
            <a:r>
              <a:rPr lang="es-ES" sz="2400" kern="0" dirty="0">
                <a:solidFill>
                  <a:schemeClr val="tx1"/>
                </a:solidFill>
                <a:latin typeface="+mn-lt"/>
              </a:rPr>
              <a:t>a las cuales llega, y que le permita diferenciarse de otros competidores. </a:t>
            </a:r>
            <a:r>
              <a:rPr lang="es-ES" sz="2400" kern="0" dirty="0">
                <a:solidFill>
                  <a:srgbClr val="000000"/>
                </a:solidFill>
                <a:latin typeface="+mn-lt"/>
              </a:rPr>
              <a:t>Asimismo, mayor </a:t>
            </a:r>
            <a:r>
              <a:rPr lang="es-ES" sz="2400" b="1" kern="0" dirty="0">
                <a:solidFill>
                  <a:schemeClr val="accent1">
                    <a:lumMod val="50000"/>
                  </a:schemeClr>
                </a:solidFill>
                <a:latin typeface="+mn-lt"/>
              </a:rPr>
              <a:t>variedad en su oferta informativa y de entretenimiento</a:t>
            </a:r>
            <a:r>
              <a:rPr lang="es-ES" sz="2400" kern="0" dirty="0">
                <a:solidFill>
                  <a:schemeClr val="accent1">
                    <a:lumMod val="50000"/>
                  </a:schemeClr>
                </a:solidFill>
                <a:latin typeface="+mn-lt"/>
              </a:rPr>
              <a:t>. </a:t>
            </a:r>
            <a:r>
              <a:rPr lang="es-ES" sz="2400" b="1" kern="0" dirty="0">
                <a:solidFill>
                  <a:schemeClr val="accent1">
                    <a:lumMod val="50000"/>
                  </a:schemeClr>
                </a:solidFill>
                <a:latin typeface="+mn-lt"/>
              </a:rPr>
              <a:t>Eso implica conocer y segmentar a sus públicos, diferenciando a unos de otros. </a:t>
            </a:r>
            <a:r>
              <a:rPr lang="es-ES" sz="2400" kern="0" dirty="0">
                <a:solidFill>
                  <a:srgbClr val="000000"/>
                </a:solidFill>
                <a:latin typeface="+mn-lt"/>
              </a:rPr>
              <a:t>No es lo mismo dirigirse a un público adulto que uno juvenil. No es lo mismo dirigirse a hombres que a mujeres. </a:t>
            </a:r>
            <a:r>
              <a:rPr lang="es-ES" sz="2400" b="1" kern="0" dirty="0">
                <a:solidFill>
                  <a:schemeClr val="accent1">
                    <a:lumMod val="50000"/>
                  </a:schemeClr>
                </a:solidFill>
                <a:latin typeface="+mn-lt"/>
              </a:rPr>
              <a:t>Cada programa debe tener un público específico. </a:t>
            </a:r>
            <a:r>
              <a:rPr lang="es-ES" sz="2400" kern="0" dirty="0">
                <a:solidFill>
                  <a:srgbClr val="000000"/>
                </a:solidFill>
                <a:latin typeface="+mn-lt"/>
              </a:rPr>
              <a:t>Y aquí, el problema principal es que no se conoce a quienes se dirigen. El Estado </a:t>
            </a:r>
            <a:r>
              <a:rPr lang="es-ES" sz="2400" b="1" kern="0" dirty="0">
                <a:solidFill>
                  <a:schemeClr val="accent1">
                    <a:lumMod val="50000"/>
                  </a:schemeClr>
                </a:solidFill>
                <a:latin typeface="+mn-lt"/>
              </a:rPr>
              <a:t>podría apoyar mediante la capacitación en estos aspectos</a:t>
            </a:r>
            <a:r>
              <a:rPr lang="es-ES" sz="2400" b="1" kern="0" dirty="0">
                <a:solidFill>
                  <a:schemeClr val="accent1">
                    <a:lumMod val="75000"/>
                  </a:schemeClr>
                </a:solidFill>
                <a:latin typeface="+mn-lt"/>
              </a:rPr>
              <a:t>.</a:t>
            </a:r>
            <a:endParaRPr kumimoji="0" lang="es-PE" sz="2400" b="1" i="0" u="none" strike="noStrike" kern="0" cap="none" spc="0" normalizeH="0" baseline="0" noProof="0" dirty="0">
              <a:ln>
                <a:noFill/>
              </a:ln>
              <a:solidFill>
                <a:schemeClr val="accent1">
                  <a:lumMod val="75000"/>
                </a:schemeClr>
              </a:solidFill>
              <a:effectLst/>
              <a:uLnTx/>
              <a:uFillTx/>
              <a:latin typeface="+mn-lt"/>
              <a:cs typeface="Arial"/>
              <a:sym typeface="Arial"/>
            </a:endParaRPr>
          </a:p>
        </p:txBody>
      </p:sp>
    </p:spTree>
    <p:extLst>
      <p:ext uri="{BB962C8B-B14F-4D97-AF65-F5344CB8AC3E}">
        <p14:creationId xmlns:p14="http://schemas.microsoft.com/office/powerpoint/2010/main" val="343148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3DEB-5494-5E8F-3BAA-D161E777A2E7}"/>
            </a:ext>
          </a:extLst>
        </p:cNvPr>
        <p:cNvGrpSpPr/>
        <p:nvPr/>
      </p:nvGrpSpPr>
      <p:grpSpPr>
        <a:xfrm>
          <a:off x="0" y="0"/>
          <a:ext cx="0" cy="0"/>
          <a:chOff x="0" y="0"/>
          <a:chExt cx="0" cy="0"/>
        </a:xfrm>
      </p:grpSpPr>
      <p:sp>
        <p:nvSpPr>
          <p:cNvPr id="4" name="Google Shape;123;p19">
            <a:extLst>
              <a:ext uri="{FF2B5EF4-FFF2-40B4-BE49-F238E27FC236}">
                <a16:creationId xmlns:a16="http://schemas.microsoft.com/office/drawing/2014/main" id="{290AF60C-3595-8E2A-7EC7-10456610B8F6}"/>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6. La transición de la era Analógica a la era Digital: cambios en el ecosistema comunicativo global</a:t>
            </a:r>
            <a:endParaRPr sz="3467" kern="0" dirty="0">
              <a:solidFill>
                <a:srgbClr val="FFFFFF"/>
              </a:solidFill>
              <a:latin typeface="Montserrat SemiBold"/>
              <a:ea typeface="Montserrat SemiBold"/>
              <a:cs typeface="Montserrat SemiBold"/>
              <a:sym typeface="Montserrat SemiBold"/>
            </a:endParaRPr>
          </a:p>
        </p:txBody>
      </p:sp>
      <p:sp>
        <p:nvSpPr>
          <p:cNvPr id="2" name="Marcador de texto 2">
            <a:extLst>
              <a:ext uri="{FF2B5EF4-FFF2-40B4-BE49-F238E27FC236}">
                <a16:creationId xmlns:a16="http://schemas.microsoft.com/office/drawing/2014/main" id="{B20C5622-D58E-744D-CD6F-059298BA995C}"/>
              </a:ext>
            </a:extLst>
          </p:cNvPr>
          <p:cNvSpPr txBox="1">
            <a:spLocks/>
          </p:cNvSpPr>
          <p:nvPr/>
        </p:nvSpPr>
        <p:spPr>
          <a:xfrm>
            <a:off x="246993" y="1324303"/>
            <a:ext cx="7966841" cy="53129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gn="just">
              <a:buClr>
                <a:srgbClr val="595959"/>
              </a:buClr>
              <a:buFont typeface="Wingdings" panose="05000000000000000000" pitchFamily="2" charset="2"/>
              <a:buChar char="ü"/>
            </a:pPr>
            <a:r>
              <a:rPr lang="es-ES" sz="2400" kern="0" dirty="0">
                <a:solidFill>
                  <a:srgbClr val="000000"/>
                </a:solidFill>
                <a:latin typeface="+mn-lt"/>
              </a:rPr>
              <a:t>El tránsito de la Era Analógica a la Era Digital </a:t>
            </a:r>
            <a:r>
              <a:rPr lang="es-ES" sz="2400" b="1" kern="0" dirty="0">
                <a:solidFill>
                  <a:schemeClr val="accent1">
                    <a:lumMod val="50000"/>
                  </a:schemeClr>
                </a:solidFill>
                <a:latin typeface="+mn-lt"/>
              </a:rPr>
              <a:t>HA CAMBIADO TOTALMENTE el contexto comunicativo global en los últimos años</a:t>
            </a:r>
            <a:r>
              <a:rPr lang="es-ES" sz="2400" kern="0" dirty="0">
                <a:solidFill>
                  <a:srgbClr val="000000"/>
                </a:solidFill>
                <a:latin typeface="+mn-lt"/>
              </a:rPr>
              <a:t>. Ya no se puede mirar a los medios de comunicación y sus estrategias de producción, programación y gestión igual que antes. Y esto es </a:t>
            </a:r>
            <a:r>
              <a:rPr lang="es-ES" sz="2400" b="1" kern="0" dirty="0">
                <a:solidFill>
                  <a:schemeClr val="accent1">
                    <a:lumMod val="50000"/>
                  </a:schemeClr>
                </a:solidFill>
                <a:latin typeface="+mn-lt"/>
              </a:rPr>
              <a:t>clave</a:t>
            </a:r>
            <a:r>
              <a:rPr lang="es-ES" sz="2400" kern="0" dirty="0">
                <a:solidFill>
                  <a:schemeClr val="accent1">
                    <a:lumMod val="50000"/>
                  </a:schemeClr>
                </a:solidFill>
                <a:latin typeface="+mn-lt"/>
              </a:rPr>
              <a:t> </a:t>
            </a:r>
            <a:r>
              <a:rPr lang="es-ES" sz="2400" b="1" kern="0" dirty="0">
                <a:solidFill>
                  <a:schemeClr val="accent1">
                    <a:lumMod val="50000"/>
                  </a:schemeClr>
                </a:solidFill>
                <a:latin typeface="+mn-lt"/>
              </a:rPr>
              <a:t>para garantizar que los medios comunitarios e indígenas puedan competir, ser reconocidos, visibilizados e incluidos en un NUEVO ESCENARIO GLOCAL</a:t>
            </a:r>
            <a:r>
              <a:rPr lang="es-ES" sz="2400" kern="0" dirty="0">
                <a:solidFill>
                  <a:schemeClr val="accent1">
                    <a:lumMod val="50000"/>
                  </a:schemeClr>
                </a:solidFill>
                <a:latin typeface="+mn-lt"/>
              </a:rPr>
              <a:t>.</a:t>
            </a:r>
          </a:p>
          <a:p>
            <a:pPr algn="just">
              <a:buClr>
                <a:srgbClr val="595959"/>
              </a:buClr>
              <a:buFont typeface="Wingdings" panose="05000000000000000000" pitchFamily="2" charset="2"/>
              <a:buChar char="ü"/>
            </a:pPr>
            <a:r>
              <a:rPr lang="es-ES" sz="2400" b="1" kern="0" dirty="0">
                <a:solidFill>
                  <a:schemeClr val="accent1">
                    <a:lumMod val="50000"/>
                  </a:schemeClr>
                </a:solidFill>
                <a:latin typeface="+mn-lt"/>
              </a:rPr>
              <a:t>El acceso masivo y la facilidad de uso de la IA GENERATIVA </a:t>
            </a:r>
            <a:r>
              <a:rPr lang="es-ES" sz="2400" kern="0" dirty="0">
                <a:solidFill>
                  <a:schemeClr val="tx1"/>
                </a:solidFill>
                <a:latin typeface="+mn-lt"/>
              </a:rPr>
              <a:t>para crear textos, audios, videos, fotografías y gráficos, ha cambiado las reglas, </a:t>
            </a:r>
            <a:r>
              <a:rPr lang="es-ES" sz="2400" b="1" kern="0" dirty="0">
                <a:solidFill>
                  <a:schemeClr val="accent1">
                    <a:lumMod val="50000"/>
                  </a:schemeClr>
                </a:solidFill>
                <a:latin typeface="+mn-lt"/>
              </a:rPr>
              <a:t>YA QUE CUALQUIERA LO PUEDE HACER.</a:t>
            </a:r>
          </a:p>
        </p:txBody>
      </p:sp>
      <p:pic>
        <p:nvPicPr>
          <p:cNvPr id="3" name="Imagen 2">
            <a:extLst>
              <a:ext uri="{FF2B5EF4-FFF2-40B4-BE49-F238E27FC236}">
                <a16:creationId xmlns:a16="http://schemas.microsoft.com/office/drawing/2014/main" id="{55D48E19-69AE-63EB-EE51-FD94D5DC67F5}"/>
              </a:ext>
            </a:extLst>
          </p:cNvPr>
          <p:cNvPicPr>
            <a:picLocks noChangeAspect="1"/>
          </p:cNvPicPr>
          <p:nvPr/>
        </p:nvPicPr>
        <p:blipFill>
          <a:blip r:embed="rId2"/>
          <a:srcRect l="10177"/>
          <a:stretch/>
        </p:blipFill>
        <p:spPr>
          <a:xfrm>
            <a:off x="8418786" y="1765737"/>
            <a:ext cx="3773214" cy="3831021"/>
          </a:xfrm>
          <a:prstGeom prst="rect">
            <a:avLst/>
          </a:prstGeom>
        </p:spPr>
      </p:pic>
    </p:spTree>
    <p:extLst>
      <p:ext uri="{BB962C8B-B14F-4D97-AF65-F5344CB8AC3E}">
        <p14:creationId xmlns:p14="http://schemas.microsoft.com/office/powerpoint/2010/main" val="2665605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g26dffb1f80e_0_10"/>
          <p:cNvSpPr/>
          <p:nvPr/>
        </p:nvSpPr>
        <p:spPr>
          <a:xfrm>
            <a:off x="1" y="-31148"/>
            <a:ext cx="12191999" cy="1266354"/>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g26dffb1f80e_0_10"/>
          <p:cNvSpPr txBox="1"/>
          <p:nvPr/>
        </p:nvSpPr>
        <p:spPr>
          <a:xfrm>
            <a:off x="216855" y="1"/>
            <a:ext cx="11838558" cy="113977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s-PE" sz="3470" dirty="0">
                <a:solidFill>
                  <a:srgbClr val="FFFFFF"/>
                </a:solidFill>
                <a:latin typeface="Montserrat SemiBold" panose="00000700000000000000" pitchFamily="2" charset="0"/>
                <a:ea typeface="Montserrat ExtraBold"/>
                <a:cs typeface="Montserrat ExtraBold"/>
                <a:sym typeface="Montserrat ExtraBold"/>
              </a:rPr>
              <a:t>7. No una, sino muchas revoluciones: esto no es una Ola, sino un Tsunami Tecnológico</a:t>
            </a:r>
            <a:endParaRPr sz="3470" i="0" u="none" strike="noStrike" cap="none" dirty="0">
              <a:solidFill>
                <a:srgbClr val="FFFFFF"/>
              </a:solidFill>
              <a:latin typeface="Montserrat SemiBold" panose="00000700000000000000" pitchFamily="2" charset="0"/>
              <a:ea typeface="Montserrat ExtraBold"/>
              <a:cs typeface="Montserrat ExtraBold"/>
              <a:sym typeface="Montserrat ExtraBold"/>
            </a:endParaRPr>
          </a:p>
        </p:txBody>
      </p:sp>
      <p:grpSp>
        <p:nvGrpSpPr>
          <p:cNvPr id="105" name="Google Shape;105;g26dffb1f80e_0_10"/>
          <p:cNvGrpSpPr/>
          <p:nvPr/>
        </p:nvGrpSpPr>
        <p:grpSpPr>
          <a:xfrm>
            <a:off x="7365700" y="1433274"/>
            <a:ext cx="4826300" cy="5230371"/>
            <a:chOff x="5838528" y="691626"/>
            <a:chExt cx="3871852" cy="3387205"/>
          </a:xfrm>
        </p:grpSpPr>
        <p:sp>
          <p:nvSpPr>
            <p:cNvPr id="106" name="Google Shape;106;g26dffb1f80e_0_10"/>
            <p:cNvSpPr/>
            <p:nvPr/>
          </p:nvSpPr>
          <p:spPr>
            <a:xfrm>
              <a:off x="5838528" y="691626"/>
              <a:ext cx="3871852" cy="624258"/>
            </a:xfrm>
            <a:prstGeom prst="chevron">
              <a:avLst>
                <a:gd name="adj" fmla="val 50000"/>
              </a:avLst>
            </a:prstGeom>
            <a:solidFill>
              <a:srgbClr val="0A7BB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PE" sz="3600" b="1" dirty="0">
                  <a:solidFill>
                    <a:srgbClr val="FFFFFF"/>
                  </a:solidFill>
                  <a:latin typeface="Roboto"/>
                  <a:ea typeface="Roboto"/>
                  <a:cs typeface="Roboto"/>
                  <a:sym typeface="Roboto"/>
                </a:rPr>
                <a:t>2020</a:t>
              </a:r>
              <a:endParaRPr sz="3600" b="1" dirty="0">
                <a:solidFill>
                  <a:srgbClr val="FFFFFF"/>
                </a:solidFill>
                <a:latin typeface="Roboto"/>
                <a:ea typeface="Roboto"/>
                <a:cs typeface="Roboto"/>
                <a:sym typeface="Roboto"/>
              </a:endParaRPr>
            </a:p>
          </p:txBody>
        </p:sp>
        <p:sp>
          <p:nvSpPr>
            <p:cNvPr id="107" name="Google Shape;107;g26dffb1f80e_0_10"/>
            <p:cNvSpPr txBox="1"/>
            <p:nvPr/>
          </p:nvSpPr>
          <p:spPr>
            <a:xfrm>
              <a:off x="6064937" y="1377444"/>
              <a:ext cx="3535867" cy="2701387"/>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0"/>
                </a:spcBef>
                <a:spcAft>
                  <a:spcPts val="0"/>
                </a:spcAft>
                <a:buNone/>
              </a:pPr>
              <a:r>
                <a:rPr lang="es-PE" sz="2000" dirty="0">
                  <a:latin typeface="+mn-lt"/>
                  <a:ea typeface="Montserrat Medium"/>
                  <a:cs typeface="Montserrat Medium"/>
                  <a:sym typeface="Montserrat Medium"/>
                </a:rPr>
                <a:t>Inteligencia Artificial Generativa (Chat GPT - Nov 2022), Nanotecnología, Biotecnología, Robótica, Realidad Virtual y Aumentada, Impresión en 3D, Nuevos materiales, Internet 5.0 (red sensorial-emotiva), </a:t>
              </a:r>
              <a:r>
                <a:rPr lang="es-PE" sz="2000" dirty="0">
                  <a:ea typeface="Montserrat Medium"/>
                  <a:cs typeface="Montserrat Medium"/>
                  <a:sym typeface="Montserrat Medium"/>
                </a:rPr>
                <a:t>Tecnología</a:t>
              </a:r>
              <a:r>
                <a:rPr lang="es-PE" sz="2000" dirty="0">
                  <a:latin typeface="+mn-lt"/>
                  <a:ea typeface="Montserrat Medium"/>
                  <a:cs typeface="Montserrat Medium"/>
                  <a:sym typeface="Montserrat Medium"/>
                </a:rPr>
                <a:t> Cuántica (supercomputadoras), Internet de las cosas (automatización, domótica), Microchips e implantes cerebrales (</a:t>
              </a:r>
              <a:r>
                <a:rPr lang="es-PE" sz="2000" dirty="0" err="1">
                  <a:latin typeface="+mn-lt"/>
                  <a:ea typeface="Montserrat Medium"/>
                  <a:cs typeface="Montserrat Medium"/>
                  <a:sym typeface="Montserrat Medium"/>
                </a:rPr>
                <a:t>Neurolink</a:t>
              </a:r>
              <a:r>
                <a:rPr lang="es-PE" sz="2000" dirty="0">
                  <a:latin typeface="+mn-lt"/>
                  <a:ea typeface="Montserrat Medium"/>
                  <a:cs typeface="Montserrat Medium"/>
                  <a:sym typeface="Montserrat Medium"/>
                </a:rPr>
                <a:t>), Gafas en reemplazo de los celulares.</a:t>
              </a:r>
              <a:endParaRPr sz="2000" dirty="0">
                <a:latin typeface="+mn-lt"/>
                <a:ea typeface="Montserrat Medium"/>
                <a:cs typeface="Montserrat Medium"/>
                <a:sym typeface="Montserrat Medium"/>
              </a:endParaRPr>
            </a:p>
          </p:txBody>
        </p:sp>
      </p:grpSp>
      <p:sp>
        <p:nvSpPr>
          <p:cNvPr id="108" name="Google Shape;108;g26dffb1f80e_0_10"/>
          <p:cNvSpPr/>
          <p:nvPr/>
        </p:nvSpPr>
        <p:spPr>
          <a:xfrm>
            <a:off x="-1" y="1424719"/>
            <a:ext cx="4244197" cy="970582"/>
          </a:xfrm>
          <a:prstGeom prst="homePlate">
            <a:avLst>
              <a:gd name="adj" fmla="val 50000"/>
            </a:avLst>
          </a:prstGeom>
          <a:solidFill>
            <a:srgbClr val="DC444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600" b="1" dirty="0">
                <a:solidFill>
                  <a:srgbClr val="FFFFFF"/>
                </a:solidFill>
                <a:latin typeface="Roboto"/>
                <a:ea typeface="Roboto"/>
                <a:cs typeface="Roboto"/>
                <a:sym typeface="Roboto"/>
              </a:rPr>
              <a:t>1960-70</a:t>
            </a:r>
            <a:endParaRPr sz="3600" b="1" dirty="0">
              <a:solidFill>
                <a:srgbClr val="FFFFFF"/>
              </a:solidFill>
              <a:latin typeface="Roboto"/>
              <a:ea typeface="Roboto"/>
              <a:cs typeface="Roboto"/>
              <a:sym typeface="Roboto"/>
            </a:endParaRPr>
          </a:p>
        </p:txBody>
      </p:sp>
      <p:sp>
        <p:nvSpPr>
          <p:cNvPr id="109" name="Google Shape;109;g26dffb1f80e_0_10"/>
          <p:cNvSpPr txBox="1"/>
          <p:nvPr/>
        </p:nvSpPr>
        <p:spPr>
          <a:xfrm>
            <a:off x="136587" y="2492284"/>
            <a:ext cx="3541738" cy="4114993"/>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0"/>
              </a:spcBef>
              <a:spcAft>
                <a:spcPts val="0"/>
              </a:spcAft>
              <a:buNone/>
            </a:pPr>
            <a:r>
              <a:rPr lang="es-PE" sz="2000" dirty="0">
                <a:latin typeface="+mj-lt"/>
                <a:ea typeface="Montserrat Medium"/>
                <a:cs typeface="Montserrat Medium"/>
                <a:sym typeface="Montserrat Medium"/>
              </a:rPr>
              <a:t>Revolución Informática y Telecomunicaciones, Vía Satélite Microelectrónica, Televisión a Color, Grabadoras y Reproductores analógicos (Audio, Video VHS), Computadoras, Viajes Espaciales, Inteligencia Artificial IA (Redes Neuronales), E-mail, ARPANET (origen Internet).</a:t>
            </a:r>
            <a:endParaRPr sz="2000" dirty="0">
              <a:latin typeface="+mj-lt"/>
              <a:ea typeface="Montserrat Medium"/>
              <a:cs typeface="Montserrat Medium"/>
              <a:sym typeface="Montserrat Medium"/>
            </a:endParaRPr>
          </a:p>
        </p:txBody>
      </p:sp>
      <p:grpSp>
        <p:nvGrpSpPr>
          <p:cNvPr id="110" name="Google Shape;110;g26dffb1f80e_0_10"/>
          <p:cNvGrpSpPr/>
          <p:nvPr/>
        </p:nvGrpSpPr>
        <p:grpSpPr>
          <a:xfrm>
            <a:off x="3755670" y="1433274"/>
            <a:ext cx="4407490" cy="5155067"/>
            <a:chOff x="2944204" y="1149926"/>
            <a:chExt cx="3305700" cy="3647850"/>
          </a:xfrm>
        </p:grpSpPr>
        <p:sp>
          <p:nvSpPr>
            <p:cNvPr id="111" name="Google Shape;111;g26dffb1f80e_0_10"/>
            <p:cNvSpPr/>
            <p:nvPr/>
          </p:nvSpPr>
          <p:spPr>
            <a:xfrm>
              <a:off x="2944204" y="1149926"/>
              <a:ext cx="3305700" cy="686807"/>
            </a:xfrm>
            <a:prstGeom prst="chevron">
              <a:avLst>
                <a:gd name="adj" fmla="val 50000"/>
              </a:avLst>
            </a:prstGeom>
            <a:solidFill>
              <a:srgbClr val="92D05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PE" sz="3600" b="1" dirty="0">
                  <a:solidFill>
                    <a:srgbClr val="FFFFFF"/>
                  </a:solidFill>
                  <a:latin typeface="Roboto"/>
                  <a:ea typeface="Roboto"/>
                  <a:cs typeface="Roboto"/>
                  <a:sym typeface="Roboto"/>
                </a:rPr>
                <a:t>1990</a:t>
              </a:r>
              <a:endParaRPr sz="3600" b="1" dirty="0">
                <a:solidFill>
                  <a:srgbClr val="FFFFFF"/>
                </a:solidFill>
                <a:latin typeface="Roboto"/>
                <a:ea typeface="Roboto"/>
                <a:cs typeface="Roboto"/>
                <a:sym typeface="Roboto"/>
              </a:endParaRPr>
            </a:p>
          </p:txBody>
        </p:sp>
        <p:sp>
          <p:nvSpPr>
            <p:cNvPr id="112" name="Google Shape;112;g26dffb1f80e_0_10"/>
            <p:cNvSpPr txBox="1"/>
            <p:nvPr/>
          </p:nvSpPr>
          <p:spPr>
            <a:xfrm>
              <a:off x="2995424" y="1994698"/>
              <a:ext cx="2784037" cy="2803078"/>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0"/>
                </a:spcBef>
                <a:spcAft>
                  <a:spcPts val="0"/>
                </a:spcAft>
                <a:buNone/>
              </a:pPr>
              <a:r>
                <a:rPr lang="es-PE" sz="2000" dirty="0">
                  <a:latin typeface="+mn-lt"/>
                  <a:ea typeface="Montserrat Medium"/>
                  <a:cs typeface="Montserrat Medium"/>
                  <a:sym typeface="Montserrat Medium"/>
                </a:rPr>
                <a:t>Tránsito a lo Digital, Nuevas Tecnologías de la Información y la Comunicación (TICS), Internet (WWW), Convergencia Tecnológica, Webs, Blogs, Redes Sociales, Plataformas, Computadoras Sistema de almacenamiento (CD, Disco externo, USB).</a:t>
              </a:r>
              <a:endParaRPr sz="2000" dirty="0">
                <a:latin typeface="+mn-lt"/>
                <a:ea typeface="Montserrat Medium"/>
                <a:cs typeface="Montserrat Medium"/>
                <a:sym typeface="Montserrat Medium"/>
              </a:endParaRPr>
            </a:p>
          </p:txBody>
        </p:sp>
      </p:grpSp>
    </p:spTree>
    <p:extLst>
      <p:ext uri="{BB962C8B-B14F-4D97-AF65-F5344CB8AC3E}">
        <p14:creationId xmlns:p14="http://schemas.microsoft.com/office/powerpoint/2010/main" val="241587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AA3000-BF28-B82F-85E5-B5927BA5CC16}"/>
              </a:ext>
            </a:extLst>
          </p:cNvPr>
          <p:cNvSpPr txBox="1"/>
          <p:nvPr/>
        </p:nvSpPr>
        <p:spPr>
          <a:xfrm>
            <a:off x="345057" y="1345718"/>
            <a:ext cx="11589440" cy="5262979"/>
          </a:xfrm>
          <a:prstGeom prst="rect">
            <a:avLst/>
          </a:prstGeom>
          <a:noFill/>
        </p:spPr>
        <p:txBody>
          <a:bodyPr wrap="square" rtlCol="0">
            <a:spAutoFit/>
          </a:bodyPr>
          <a:lstStyle/>
          <a:p>
            <a:pPr marL="342900" indent="-342900" algn="just">
              <a:buFont typeface="Wingdings" panose="05000000000000000000" pitchFamily="2" charset="2"/>
              <a:buChar char="ü"/>
            </a:pPr>
            <a:r>
              <a:rPr lang="es-PE" sz="2400" dirty="0">
                <a:latin typeface="Calibri" panose="020F0502020204030204" pitchFamily="34" charset="0"/>
                <a:ea typeface="Calibri" panose="020F0502020204030204" pitchFamily="34" charset="0"/>
                <a:cs typeface="Calibri" panose="020F0502020204030204" pitchFamily="34" charset="0"/>
              </a:rPr>
              <a:t>Vivimos en la era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TRANSMEDIA</a:t>
            </a:r>
            <a:r>
              <a:rPr lang="es-PE" sz="2400" dirty="0">
                <a:latin typeface="Calibri" panose="020F0502020204030204" pitchFamily="34" charset="0"/>
                <a:ea typeface="Calibri" panose="020F0502020204030204" pitchFamily="34" charset="0"/>
                <a:cs typeface="Calibri" panose="020F0502020204030204" pitchFamily="34" charset="0"/>
              </a:rPr>
              <a:t>, caracterizada por: 1) los medios de comunicación trabajan en diferentes canales y plataformas al mismo tiempo, dirigiéndose a distintos tipos de públicos en forma simultánea (en medios masivos, páginas web, redes sociales, plataformas tipo Youtube. 2) los públicos ya no son consumidores, sino prosumidores, personas que producen sus propios contenidos (informativos, de opinión, entretenimiento). Hoy, cualquier persona puede producir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CONTENIDOS DIGITALES</a:t>
            </a:r>
            <a:r>
              <a:rPr lang="es-PE" sz="2400" dirty="0">
                <a:latin typeface="Calibri" panose="020F0502020204030204" pitchFamily="34" charset="0"/>
                <a:ea typeface="Calibri" panose="020F0502020204030204" pitchFamily="34" charset="0"/>
                <a:cs typeface="Calibri" panose="020F0502020204030204" pitchFamily="34" charset="0"/>
              </a:rPr>
              <a:t>, lo que implica que eso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YA NO ES PRIVILEGIO </a:t>
            </a:r>
            <a:r>
              <a:rPr lang="es-PE" sz="2400" dirty="0">
                <a:latin typeface="Calibri" panose="020F0502020204030204" pitchFamily="34" charset="0"/>
                <a:ea typeface="Calibri" panose="020F0502020204030204" pitchFamily="34" charset="0"/>
                <a:cs typeface="Calibri" panose="020F0502020204030204" pitchFamily="34" charset="0"/>
              </a:rPr>
              <a:t>de periodistas y comunicadores.</a:t>
            </a:r>
          </a:p>
          <a:p>
            <a:pPr marL="342900" indent="-342900" algn="just">
              <a:buFont typeface="Wingdings" panose="05000000000000000000" pitchFamily="2" charset="2"/>
              <a:buChar char="ü"/>
            </a:pPr>
            <a:r>
              <a:rPr lang="es-PE" sz="2400" dirty="0">
                <a:latin typeface="Calibri" panose="020F0502020204030204" pitchFamily="34" charset="0"/>
                <a:ea typeface="Calibri" panose="020F0502020204030204" pitchFamily="34" charset="0"/>
                <a:cs typeface="Calibri" panose="020F0502020204030204" pitchFamily="34" charset="0"/>
              </a:rPr>
              <a:t>Vivimos en la era de la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POSVERDAD</a:t>
            </a:r>
            <a:r>
              <a:rPr lang="es-PE" sz="2400" dirty="0">
                <a:latin typeface="Calibri" panose="020F0502020204030204" pitchFamily="34" charset="0"/>
                <a:ea typeface="Calibri" panose="020F0502020204030204" pitchFamily="34" charset="0"/>
                <a:cs typeface="Calibri" panose="020F0502020204030204" pitchFamily="34" charset="0"/>
              </a:rPr>
              <a:t>, un mundo donde “la verdad es relativa”, donde predominan y/o se refuerzan las creencias e ideologías. La verdad no importa, solo “tener la razón e imponer tu creencia”. El debate alturado y racional ha desaparecido para dar paso a opiniones que promueven el enfrentamiento y conflicto (ej. Twitter o X). La cultura de la cancelación, la circulación de </a:t>
            </a:r>
            <a:r>
              <a:rPr lang="es-PE" sz="2400" dirty="0" err="1">
                <a:latin typeface="Calibri" panose="020F0502020204030204" pitchFamily="34" charset="0"/>
                <a:ea typeface="Calibri" panose="020F0502020204030204" pitchFamily="34" charset="0"/>
                <a:cs typeface="Calibri" panose="020F0502020204030204" pitchFamily="34" charset="0"/>
              </a:rPr>
              <a:t>fake</a:t>
            </a:r>
            <a:r>
              <a:rPr lang="es-PE" sz="2400" dirty="0">
                <a:latin typeface="Calibri" panose="020F0502020204030204" pitchFamily="34" charset="0"/>
                <a:ea typeface="Calibri" panose="020F0502020204030204" pitchFamily="34" charset="0"/>
                <a:cs typeface="Calibri" panose="020F0502020204030204" pitchFamily="34" charset="0"/>
              </a:rPr>
              <a:t> </a:t>
            </a:r>
            <a:r>
              <a:rPr lang="es-PE" sz="2400" dirty="0" err="1">
                <a:latin typeface="Calibri" panose="020F0502020204030204" pitchFamily="34" charset="0"/>
                <a:ea typeface="Calibri" panose="020F0502020204030204" pitchFamily="34" charset="0"/>
                <a:cs typeface="Calibri" panose="020F0502020204030204" pitchFamily="34" charset="0"/>
              </a:rPr>
              <a:t>news</a:t>
            </a:r>
            <a:r>
              <a:rPr lang="es-PE" sz="2400" dirty="0">
                <a:latin typeface="Calibri" panose="020F0502020204030204" pitchFamily="34" charset="0"/>
                <a:ea typeface="Calibri" panose="020F0502020204030204" pitchFamily="34" charset="0"/>
                <a:cs typeface="Calibri" panose="020F0502020204030204" pitchFamily="34" charset="0"/>
              </a:rPr>
              <a:t>, la censura y autocensura son parte de ello. Esto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PONE EN CUESTIÓN LA LABOR Y UTILIDAD DEL PERIODISMO</a:t>
            </a:r>
            <a:r>
              <a:rPr lang="es-PE" sz="2400" dirty="0">
                <a:latin typeface="Calibri" panose="020F0502020204030204" pitchFamily="34" charset="0"/>
                <a:ea typeface="Calibri" panose="020F0502020204030204" pitchFamily="34" charset="0"/>
                <a:cs typeface="Calibri" panose="020F0502020204030204" pitchFamily="34" charset="0"/>
              </a:rPr>
              <a:t>, ya que cuestiona su  misión: la búsqueda de la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VERDAD</a:t>
            </a:r>
            <a:r>
              <a:rPr lang="es-PE" sz="2400" dirty="0">
                <a:latin typeface="Calibri" panose="020F0502020204030204" pitchFamily="34" charset="0"/>
                <a:ea typeface="Calibri" panose="020F0502020204030204" pitchFamily="34" charset="0"/>
                <a:cs typeface="Calibri" panose="020F0502020204030204" pitchFamily="34" charset="0"/>
              </a:rPr>
              <a:t>.</a:t>
            </a:r>
          </a:p>
        </p:txBody>
      </p:sp>
      <p:sp>
        <p:nvSpPr>
          <p:cNvPr id="4" name="Google Shape;123;p19">
            <a:extLst>
              <a:ext uri="{FF2B5EF4-FFF2-40B4-BE49-F238E27FC236}">
                <a16:creationId xmlns:a16="http://schemas.microsoft.com/office/drawing/2014/main" id="{4801B241-46F8-79CB-6FA2-28333B40DF11}"/>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8. Impactos de lo digital en la cultura y consumo de medios: Transmedia y Posverdad</a:t>
            </a:r>
            <a:endParaRPr sz="3467" kern="0" dirty="0">
              <a:solidFill>
                <a:srgbClr val="FFFFFF"/>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426470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8C16-5C8C-B362-E2BF-D862B3891F8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9C649ED-F179-2C6A-741B-46B4375D428A}"/>
              </a:ext>
            </a:extLst>
          </p:cNvPr>
          <p:cNvSpPr txBox="1"/>
          <p:nvPr/>
        </p:nvSpPr>
        <p:spPr>
          <a:xfrm>
            <a:off x="345058" y="1345718"/>
            <a:ext cx="11605204" cy="5262979"/>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IMPACTOS EN EL CONSUMO DE MEDIOS</a:t>
            </a:r>
            <a:r>
              <a:rPr lang="es-ES" sz="2400" dirty="0">
                <a:latin typeface="Calibri" panose="020F0502020204030204" pitchFamily="34" charset="0"/>
                <a:ea typeface="Calibri" panose="020F0502020204030204" pitchFamily="34" charset="0"/>
                <a:cs typeface="Calibri" panose="020F0502020204030204" pitchFamily="34" charset="0"/>
              </a:rPr>
              <a:t>: consumo se ha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alterado y diversificado</a:t>
            </a:r>
            <a:r>
              <a:rPr lang="es-ES" sz="2400" dirty="0">
                <a:latin typeface="Calibri" panose="020F0502020204030204" pitchFamily="34" charset="0"/>
                <a:ea typeface="Calibri" panose="020F0502020204030204" pitchFamily="34" charset="0"/>
                <a:cs typeface="Calibri" panose="020F0502020204030204" pitchFamily="34" charset="0"/>
              </a:rPr>
              <a:t>. La mayoría interactúa con diversos tipos de medios a lo largo del día. La mayor parte de la interacción se realiza por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internet</a:t>
            </a:r>
            <a:r>
              <a:rPr lang="es-E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S" sz="2400" dirty="0">
                <a:latin typeface="Calibri" panose="020F0502020204030204" pitchFamily="34" charset="0"/>
                <a:ea typeface="Calibri" panose="020F0502020204030204" pitchFamily="34" charset="0"/>
                <a:cs typeface="Calibri" panose="020F0502020204030204" pitchFamily="34" charset="0"/>
              </a:rPr>
              <a:t>(redes y plataformas) y a través de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diversos dispositivos </a:t>
            </a:r>
            <a:r>
              <a:rPr lang="es-ES" sz="2400" dirty="0">
                <a:latin typeface="Calibri" panose="020F0502020204030204" pitchFamily="34" charset="0"/>
                <a:ea typeface="Calibri" panose="020F0502020204030204" pitchFamily="34" charset="0"/>
                <a:cs typeface="Calibri" panose="020F0502020204030204" pitchFamily="34" charset="0"/>
              </a:rPr>
              <a:t>(no solo receptores, sino también por el celular, tablet, pc o laptop).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Hay un mayor consumo audiovisual </a:t>
            </a:r>
            <a:r>
              <a:rPr lang="es-ES" sz="2400" dirty="0">
                <a:latin typeface="Calibri" panose="020F0502020204030204" pitchFamily="34" charset="0"/>
                <a:ea typeface="Calibri" panose="020F0502020204030204" pitchFamily="34" charset="0"/>
                <a:cs typeface="Calibri" panose="020F0502020204030204" pitchFamily="34" charset="0"/>
              </a:rPr>
              <a:t>(redes, plataformas, formatos tipo </a:t>
            </a:r>
            <a:r>
              <a:rPr lang="es-ES" sz="2400" dirty="0" err="1">
                <a:latin typeface="Calibri" panose="020F0502020204030204" pitchFamily="34" charset="0"/>
                <a:ea typeface="Calibri" panose="020F0502020204030204" pitchFamily="34" charset="0"/>
                <a:cs typeface="Calibri" panose="020F0502020204030204" pitchFamily="34" charset="0"/>
              </a:rPr>
              <a:t>videocast</a:t>
            </a:r>
            <a:r>
              <a:rPr lang="es-ES" sz="24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ü"/>
            </a:pP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IMPACTOS EN VIDA COTIDIANA</a:t>
            </a:r>
            <a:r>
              <a:rPr lang="es-ES"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digitalización</a:t>
            </a:r>
            <a:r>
              <a:rPr lang="es-ES"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s-ES" sz="2400" dirty="0">
                <a:latin typeface="Calibri" panose="020F0502020204030204" pitchFamily="34" charset="0"/>
                <a:ea typeface="Calibri" panose="020F0502020204030204" pitchFamily="34" charset="0"/>
                <a:cs typeface="Calibri" panose="020F0502020204030204" pitchFamily="34" charset="0"/>
              </a:rPr>
              <a:t>de la vida cotidiana,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cambios en formas de ver y relacionarse con el mundo</a:t>
            </a:r>
            <a:r>
              <a:rPr lang="es-ES" sz="2400" dirty="0">
                <a:latin typeface="Calibri" panose="020F0502020204030204" pitchFamily="34" charset="0"/>
                <a:ea typeface="Calibri" panose="020F0502020204030204" pitchFamily="34" charset="0"/>
                <a:cs typeface="Calibri" panose="020F0502020204030204" pitchFamily="34" charset="0"/>
              </a:rPr>
              <a:t> (ej. lo público y lo privado),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incertidumbre</a:t>
            </a:r>
            <a:r>
              <a:rPr lang="es-ES" sz="2400" dirty="0">
                <a:latin typeface="Calibri" panose="020F0502020204030204" pitchFamily="34" charset="0"/>
                <a:ea typeface="Calibri" panose="020F0502020204030204" pitchFamily="34" charset="0"/>
                <a:cs typeface="Calibri" panose="020F0502020204030204" pitchFamily="34" charset="0"/>
              </a:rPr>
              <a:t> (no se sabe que es real y qué no es real), el concepto de realidad ha cambiado, no se tiene claro lo que es real y ficción (los </a:t>
            </a:r>
            <a:r>
              <a:rPr lang="es-ES" sz="2400" dirty="0" err="1">
                <a:latin typeface="Calibri" panose="020F0502020204030204" pitchFamily="34" charset="0"/>
                <a:ea typeface="Calibri" panose="020F0502020204030204" pitchFamily="34" charset="0"/>
                <a:cs typeface="Calibri" panose="020F0502020204030204" pitchFamily="34" charset="0"/>
              </a:rPr>
              <a:t>realities</a:t>
            </a:r>
            <a:r>
              <a:rPr lang="es-ES" sz="24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Aceleración de la vida cotidiana</a:t>
            </a:r>
            <a:r>
              <a:rPr lang="es-ES" sz="2400" dirty="0">
                <a:latin typeface="Calibri" panose="020F0502020204030204" pitchFamily="34" charset="0"/>
                <a:ea typeface="Calibri" panose="020F0502020204030204" pitchFamily="34" charset="0"/>
                <a:cs typeface="Calibri" panose="020F0502020204030204" pitchFamily="34" charset="0"/>
              </a:rPr>
              <a:t>: hoy se pueden hacer muchas más actividades paralelas debido a un mayor acceso a medios, información y relaciones virtuales (trabajo, estudios, </a:t>
            </a:r>
            <a:r>
              <a:rPr lang="es-ES" sz="2400">
                <a:latin typeface="Calibri" panose="020F0502020204030204" pitchFamily="34" charset="0"/>
                <a:ea typeface="Calibri" panose="020F0502020204030204" pitchFamily="34" charset="0"/>
                <a:cs typeface="Calibri" panose="020F0502020204030204" pitchFamily="34" charset="0"/>
              </a:rPr>
              <a:t>compras) y rapidez en </a:t>
            </a:r>
            <a:r>
              <a:rPr lang="es-ES" sz="2400" dirty="0">
                <a:latin typeface="Calibri" panose="020F0502020204030204" pitchFamily="34" charset="0"/>
                <a:ea typeface="Calibri" panose="020F0502020204030204" pitchFamily="34" charset="0"/>
                <a:cs typeface="Calibri" panose="020F0502020204030204" pitchFamily="34" charset="0"/>
              </a:rPr>
              <a:t>las comunicaciones (mejor productividad, pero, también mayor dependencia tecnológica e impactos en la salud mental de las personas).</a:t>
            </a:r>
            <a:r>
              <a:rPr lang="es-PE" sz="2400" dirty="0">
                <a:latin typeface="Calibri" panose="020F0502020204030204" pitchFamily="34" charset="0"/>
                <a:ea typeface="Calibri" panose="020F0502020204030204" pitchFamily="34" charset="0"/>
                <a:cs typeface="Calibri" panose="020F0502020204030204" pitchFamily="34" charset="0"/>
              </a:rPr>
              <a:t> </a:t>
            </a:r>
            <a:r>
              <a:rPr lang="es-PE"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LO PRINCIPAL NO SON LOS CAMBIOS TECNOLÓGICOS SINO LOS CULTURALES Y EN LA VIDA COTIDIANA DE LAS PERSONAS.</a:t>
            </a:r>
            <a:endPar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123;p19">
            <a:extLst>
              <a:ext uri="{FF2B5EF4-FFF2-40B4-BE49-F238E27FC236}">
                <a16:creationId xmlns:a16="http://schemas.microsoft.com/office/drawing/2014/main" id="{EF04F01D-CCC1-A675-37A3-6835B3E369BB}"/>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9. Impactos de lo digital en el consumo de medios y la vida cotidiana</a:t>
            </a:r>
            <a:endParaRPr sz="3467" kern="0" dirty="0">
              <a:solidFill>
                <a:srgbClr val="FFFFFF"/>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93417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1CE7ABAC-85AA-43E6-B63B-6DE37642F14B}"/>
              </a:ext>
            </a:extLst>
          </p:cNvPr>
          <p:cNvSpPr>
            <a:spLocks noGrp="1"/>
          </p:cNvSpPr>
          <p:nvPr>
            <p:ph idx="1"/>
          </p:nvPr>
        </p:nvSpPr>
        <p:spPr>
          <a:xfrm>
            <a:off x="531640" y="2538248"/>
            <a:ext cx="6673201" cy="3421118"/>
          </a:xfrm>
        </p:spPr>
        <p:txBody>
          <a:bodyPr>
            <a:normAutofit/>
          </a:bodyPr>
          <a:lstStyle/>
          <a:p>
            <a:pPr marL="0" indent="0" algn="just">
              <a:buClr>
                <a:srgbClr val="1D4999"/>
              </a:buClr>
              <a:buSzPct val="100000"/>
              <a:buNone/>
            </a:pPr>
            <a:r>
              <a:rPr lang="es-ES" sz="2600" b="1" dirty="0">
                <a:solidFill>
                  <a:schemeClr val="accent1">
                    <a:lumMod val="75000"/>
                  </a:schemeClr>
                </a:solidFill>
              </a:rPr>
              <a:t>Objetivo del estudio</a:t>
            </a:r>
            <a:r>
              <a:rPr lang="es-ES" sz="2600" dirty="0">
                <a:solidFill>
                  <a:schemeClr val="accent1">
                    <a:lumMod val="75000"/>
                  </a:schemeClr>
                </a:solidFill>
              </a:rPr>
              <a:t>: </a:t>
            </a:r>
            <a:r>
              <a:rPr lang="es-ES" sz="2600" dirty="0"/>
              <a:t>Analizar la situación actual de las radios y televisoras comunitarias a nivel nacional, identificando las características de su oferta comunicativa, sus problemas y dificultades, para elaborar recomendaciones para su fortalecimiento.</a:t>
            </a:r>
          </a:p>
          <a:p>
            <a:pPr marL="0" indent="0" algn="just">
              <a:buClr>
                <a:srgbClr val="1D4999"/>
              </a:buClr>
              <a:buSzPct val="100000"/>
              <a:buNone/>
            </a:pPr>
            <a:endParaRPr lang="es-ES" sz="2400" dirty="0"/>
          </a:p>
        </p:txBody>
      </p:sp>
      <p:sp>
        <p:nvSpPr>
          <p:cNvPr id="2" name="Google Shape;123;p19">
            <a:extLst>
              <a:ext uri="{FF2B5EF4-FFF2-40B4-BE49-F238E27FC236}">
                <a16:creationId xmlns:a16="http://schemas.microsoft.com/office/drawing/2014/main" id="{B60A0141-9735-88DC-495B-E95433C47CD9}"/>
              </a:ext>
            </a:extLst>
          </p:cNvPr>
          <p:cNvSpPr/>
          <p:nvPr/>
        </p:nvSpPr>
        <p:spPr>
          <a:xfrm>
            <a:off x="0" y="0"/>
            <a:ext cx="12192000" cy="1434662"/>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200" kern="0" dirty="0">
                <a:solidFill>
                  <a:srgbClr val="FFFFFF"/>
                </a:solidFill>
                <a:latin typeface="Montserrat SemiBold"/>
                <a:ea typeface="Montserrat SemiBold"/>
                <a:cs typeface="Montserrat SemiBold"/>
                <a:sym typeface="Montserrat SemiBold"/>
              </a:rPr>
              <a:t>Diagnóstico sobre la situación actual de las Radios y Televisoras Comunitarias en el Perú (Febrero 2024)</a:t>
            </a:r>
            <a:endParaRPr sz="3200" kern="0" dirty="0">
              <a:solidFill>
                <a:srgbClr val="FFFFFF"/>
              </a:solidFill>
              <a:latin typeface="Montserrat SemiBold"/>
              <a:ea typeface="Montserrat SemiBold"/>
              <a:cs typeface="Montserrat SemiBold"/>
              <a:sym typeface="Montserrat SemiBold"/>
            </a:endParaRPr>
          </a:p>
        </p:txBody>
      </p:sp>
      <p:pic>
        <p:nvPicPr>
          <p:cNvPr id="3" name="Imagen 2">
            <a:extLst>
              <a:ext uri="{FF2B5EF4-FFF2-40B4-BE49-F238E27FC236}">
                <a16:creationId xmlns:a16="http://schemas.microsoft.com/office/drawing/2014/main" id="{B70049C9-CE92-05EC-54C9-F7E27518210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0"/>
                    </a14:imgEffect>
                  </a14:imgLayer>
                </a14:imgProps>
              </a:ext>
            </a:extLst>
          </a:blip>
          <a:srcRect l="5311" r="3389"/>
          <a:stretch/>
        </p:blipFill>
        <p:spPr>
          <a:xfrm>
            <a:off x="7866992" y="1970690"/>
            <a:ext cx="3657601" cy="3988676"/>
          </a:xfrm>
          <a:prstGeom prst="rect">
            <a:avLst/>
          </a:prstGeom>
        </p:spPr>
      </p:pic>
    </p:spTree>
    <p:extLst>
      <p:ext uri="{BB962C8B-B14F-4D97-AF65-F5344CB8AC3E}">
        <p14:creationId xmlns:p14="http://schemas.microsoft.com/office/powerpoint/2010/main" val="8758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919E-07B0-9A4C-FB36-07B50FF0F2C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4D19E43-F88D-974D-B3BE-49A7276B7053}"/>
              </a:ext>
            </a:extLst>
          </p:cNvPr>
          <p:cNvSpPr txBox="1"/>
          <p:nvPr/>
        </p:nvSpPr>
        <p:spPr>
          <a:xfrm>
            <a:off x="345058" y="1345718"/>
            <a:ext cx="11605204" cy="5262979"/>
          </a:xfrm>
          <a:prstGeom prst="rect">
            <a:avLst/>
          </a:prstGeom>
          <a:noFill/>
        </p:spPr>
        <p:txBody>
          <a:bodyPr wrap="square" rtlCol="0">
            <a:spAutoFit/>
          </a:bodyPr>
          <a:lstStyle/>
          <a:p>
            <a:pPr marL="342900" indent="-342900" algn="just">
              <a:buFont typeface="Wingdings" panose="05000000000000000000" pitchFamily="2" charset="2"/>
              <a:buChar char="ü"/>
            </a:pPr>
            <a:r>
              <a:rPr lang="es-ES" sz="2400" dirty="0">
                <a:latin typeface="Calibri" panose="020F0502020204030204" pitchFamily="34" charset="0"/>
                <a:ea typeface="Calibri" panose="020F0502020204030204" pitchFamily="34" charset="0"/>
                <a:cs typeface="Calibri" panose="020F0502020204030204" pitchFamily="34" charset="0"/>
              </a:rPr>
              <a:t>El tema del nuevo contexto y cultura digital no solo pone en cuestión las capacidades de los titulares de medios comunitarios o indígenas, sino de todo el mundo.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En un lapso corto, y de manera compulsiva hemos dado un salto tecnológico PARA EL CUAL NO ESTÁBAMOS PREPARADOS</a:t>
            </a:r>
            <a:r>
              <a:rPr lang="es-ES" sz="2400" dirty="0">
                <a:latin typeface="Calibri" panose="020F0502020204030204" pitchFamily="34" charset="0"/>
                <a:ea typeface="Calibri" panose="020F0502020204030204" pitchFamily="34" charset="0"/>
                <a:cs typeface="Calibri" panose="020F0502020204030204" pitchFamily="34" charset="0"/>
              </a:rPr>
              <a:t>. </a:t>
            </a:r>
          </a:p>
          <a:p>
            <a:pPr marL="342900" indent="-342900" algn="just">
              <a:buFont typeface="Wingdings" panose="05000000000000000000" pitchFamily="2" charset="2"/>
              <a:buChar char="ü"/>
            </a:pPr>
            <a:r>
              <a:rPr lang="es-ES" sz="2400" dirty="0">
                <a:latin typeface="Calibri" panose="020F0502020204030204" pitchFamily="34" charset="0"/>
                <a:ea typeface="Calibri" panose="020F0502020204030204" pitchFamily="34" charset="0"/>
                <a:cs typeface="Calibri" panose="020F0502020204030204" pitchFamily="34" charset="0"/>
              </a:rPr>
              <a:t>¿Cómo podemos utilizar la cultura e innovación digital en los medios para contribuir a la preservación de las lenguas originarias y fortalecer la identidad cultural de sus comunidades?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3 prioridades de Políticas Públicas</a:t>
            </a:r>
            <a:r>
              <a:rPr lang="es-ES" sz="2400" dirty="0">
                <a:latin typeface="Calibri" panose="020F0502020204030204" pitchFamily="34" charset="0"/>
                <a:ea typeface="Calibri" panose="020F0502020204030204" pitchFamily="34" charset="0"/>
                <a:cs typeface="Calibri" panose="020F0502020204030204" pitchFamily="34" charset="0"/>
              </a:rPr>
              <a:t>: 1)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IMPULSAR LA ALFABETIZACIÓN DIGITAL ACELERADA</a:t>
            </a:r>
            <a:r>
              <a:rPr lang="es-ES" sz="2400" dirty="0">
                <a:latin typeface="Calibri" panose="020F0502020204030204" pitchFamily="34" charset="0"/>
                <a:ea typeface="Calibri" panose="020F0502020204030204" pitchFamily="34" charset="0"/>
                <a:cs typeface="Calibri" panose="020F0502020204030204" pitchFamily="34" charset="0"/>
              </a:rPr>
              <a:t>, 2) apoyar la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FORMACIÓN DE PRODUCTORES DE CONTENIDOS DIGITALES (con IA), </a:t>
            </a:r>
            <a:r>
              <a:rPr lang="es-ES" sz="2400" dirty="0">
                <a:latin typeface="Calibri" panose="020F0502020204030204" pitchFamily="34" charset="0"/>
                <a:ea typeface="Calibri" panose="020F0502020204030204" pitchFamily="34" charset="0"/>
                <a:cs typeface="Calibri" panose="020F0502020204030204" pitchFamily="34" charset="0"/>
              </a:rPr>
              <a:t>3)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MEJORAR LA INFRAESTRUCTURA ENERGÉTICA Y DE INTERNET EN ZONAS RURALES</a:t>
            </a:r>
            <a:r>
              <a:rPr lang="es-ES" sz="2400" dirty="0">
                <a:latin typeface="Calibri" panose="020F0502020204030204" pitchFamily="34" charset="0"/>
                <a:ea typeface="Calibri" panose="020F0502020204030204" pitchFamily="34" charset="0"/>
                <a:cs typeface="Calibri" panose="020F0502020204030204" pitchFamily="34" charset="0"/>
              </a:rPr>
              <a:t>. Sin acceso a internet y energía eléctrica las 24 horas del día </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NO </a:t>
            </a:r>
            <a:r>
              <a:rPr lang="es-ES" sz="2400" dirty="0">
                <a:latin typeface="Calibri" panose="020F0502020204030204" pitchFamily="34" charset="0"/>
                <a:ea typeface="Calibri" panose="020F0502020204030204" pitchFamily="34" charset="0"/>
                <a:cs typeface="Calibri" panose="020F0502020204030204" pitchFamily="34" charset="0"/>
              </a:rPr>
              <a:t>es posible la adaptación y el salto tecnológico que requerimos. Con ello</a:t>
            </a:r>
            <a:r>
              <a:rPr lang="es-ES" sz="24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las comunidades nativas e indígenas podrían producir programas digitales en sus lenguas locales y conectarse con el mundo. Perú es uno de los países que LIDERA EL CRECIMIENTO ECONÓMICO EN AL ¿Por qué no invertir más para cerrar las brechas digitales?</a:t>
            </a:r>
            <a:endParaRPr lang="es-ES"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Google Shape;123;p19">
            <a:extLst>
              <a:ext uri="{FF2B5EF4-FFF2-40B4-BE49-F238E27FC236}">
                <a16:creationId xmlns:a16="http://schemas.microsoft.com/office/drawing/2014/main" id="{B7A17209-E94C-E52C-929B-F3120C3F7848}"/>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10. Adaptación a los cambios y al nuevo contexto digital</a:t>
            </a:r>
            <a:endParaRPr sz="3467" kern="0" dirty="0">
              <a:solidFill>
                <a:srgbClr val="FFFFFF"/>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412584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658A8-D6B4-C8B3-EAC6-17D83EFDEE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C34A9F3-6EEE-2C9B-6C53-1DEB0C7038E0}"/>
              </a:ext>
            </a:extLst>
          </p:cNvPr>
          <p:cNvSpPr>
            <a:spLocks noGrp="1"/>
          </p:cNvSpPr>
          <p:nvPr>
            <p:ph type="title"/>
          </p:nvPr>
        </p:nvSpPr>
        <p:spPr>
          <a:xfrm>
            <a:off x="4004441" y="2035834"/>
            <a:ext cx="7011491" cy="2846717"/>
          </a:xfrm>
        </p:spPr>
        <p:txBody>
          <a:bodyPr>
            <a:normAutofit/>
          </a:bodyPr>
          <a:lstStyle/>
          <a:p>
            <a:pPr algn="ctr"/>
            <a:r>
              <a:rPr lang="es-ES" sz="4000" dirty="0"/>
              <a:t>1. Situación y problemática de los </a:t>
            </a:r>
            <a:r>
              <a:rPr lang="es-ES" sz="4000" dirty="0">
                <a:solidFill>
                  <a:schemeClr val="accent1">
                    <a:lumMod val="75000"/>
                  </a:schemeClr>
                </a:solidFill>
              </a:rPr>
              <a:t>Medios Comunitarios en el Perú</a:t>
            </a:r>
            <a:endParaRPr lang="es-ES" sz="4000" dirty="0"/>
          </a:p>
        </p:txBody>
      </p:sp>
    </p:spTree>
    <p:extLst>
      <p:ext uri="{BB962C8B-B14F-4D97-AF65-F5344CB8AC3E}">
        <p14:creationId xmlns:p14="http://schemas.microsoft.com/office/powerpoint/2010/main" val="144147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CA92EE8-CC72-4BC8-249B-09E664485CB5}"/>
              </a:ext>
            </a:extLst>
          </p:cNvPr>
          <p:cNvSpPr txBox="1"/>
          <p:nvPr/>
        </p:nvSpPr>
        <p:spPr>
          <a:xfrm>
            <a:off x="553529" y="1600816"/>
            <a:ext cx="4917104" cy="4893647"/>
          </a:xfrm>
          <a:prstGeom prst="rect">
            <a:avLst/>
          </a:prstGeom>
          <a:noFill/>
          <a:ln>
            <a:solidFill>
              <a:schemeClr val="accent1"/>
            </a:solidFill>
          </a:ln>
        </p:spPr>
        <p:txBody>
          <a:bodyPr wrap="square">
            <a:spAutoFit/>
          </a:bodyPr>
          <a:lstStyle/>
          <a:p>
            <a:pPr algn="just"/>
            <a:r>
              <a:rPr lang="es-ES" sz="2400" dirty="0"/>
              <a:t>De acuerdo con la Ley de Radio y Televisión (N° 28278), la Radiodifusión Comunitaria es aquella </a:t>
            </a:r>
            <a:r>
              <a:rPr lang="es-ES" sz="2400" b="1" dirty="0">
                <a:solidFill>
                  <a:schemeClr val="accent1">
                    <a:lumMod val="50000"/>
                  </a:schemeClr>
                </a:solidFill>
              </a:rPr>
              <a:t>cuyas estaciones están ubicadas en comunidades campesinas, nativas e indígenas, áreas rurales o de preferente interés social. Su programación está destinada principalmente a fomentar la identidad y costumbres de la comunidad en la que se presta el servicio, fortaleciendo la integración nacional.</a:t>
            </a:r>
            <a:endParaRPr lang="es-PE" sz="2400" b="1" dirty="0">
              <a:solidFill>
                <a:schemeClr val="accent1">
                  <a:lumMod val="50000"/>
                </a:schemeClr>
              </a:solidFill>
            </a:endParaRPr>
          </a:p>
        </p:txBody>
      </p:sp>
      <p:sp>
        <p:nvSpPr>
          <p:cNvPr id="8" name="Rectángulo: esquinas redondeadas 7">
            <a:extLst>
              <a:ext uri="{FF2B5EF4-FFF2-40B4-BE49-F238E27FC236}">
                <a16:creationId xmlns:a16="http://schemas.microsoft.com/office/drawing/2014/main" id="{4FA60240-074F-2BED-AC15-0250609336B5}"/>
              </a:ext>
            </a:extLst>
          </p:cNvPr>
          <p:cNvSpPr/>
          <p:nvPr/>
        </p:nvSpPr>
        <p:spPr>
          <a:xfrm>
            <a:off x="6096000" y="1600816"/>
            <a:ext cx="5822730" cy="1110853"/>
          </a:xfrm>
          <a:prstGeom prst="roundRect">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PE" sz="2400" b="1" dirty="0"/>
              <a:t>Se define por su ubicación y por sus fines.</a:t>
            </a:r>
          </a:p>
        </p:txBody>
      </p:sp>
      <p:sp>
        <p:nvSpPr>
          <p:cNvPr id="10" name="Rectángulo: esquinas redondeadas 9">
            <a:extLst>
              <a:ext uri="{FF2B5EF4-FFF2-40B4-BE49-F238E27FC236}">
                <a16:creationId xmlns:a16="http://schemas.microsoft.com/office/drawing/2014/main" id="{A5607335-7C48-B634-A4BC-25C6FC657466}"/>
              </a:ext>
            </a:extLst>
          </p:cNvPr>
          <p:cNvSpPr/>
          <p:nvPr/>
        </p:nvSpPr>
        <p:spPr>
          <a:xfrm>
            <a:off x="6096001" y="2979682"/>
            <a:ext cx="5822730" cy="3247697"/>
          </a:xfrm>
          <a:prstGeom prst="roundRect">
            <a:avLst/>
          </a:prstGeom>
          <a:solidFill>
            <a:srgbClr val="FF47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2400" b="1" dirty="0"/>
              <a:t>El significado de lo Comunitario no queda claro ¿Qué es lo comunitario? ¿Qué se entiende por Identidad, Costumbres e Integración Nacional? ¿De qué manera la aplicación de la Ley responde a las necesidades y demandas comunicativas de las poblaciones?</a:t>
            </a:r>
          </a:p>
        </p:txBody>
      </p:sp>
      <p:sp>
        <p:nvSpPr>
          <p:cNvPr id="11" name="Google Shape;123;p19">
            <a:extLst>
              <a:ext uri="{FF2B5EF4-FFF2-40B4-BE49-F238E27FC236}">
                <a16:creationId xmlns:a16="http://schemas.microsoft.com/office/drawing/2014/main" id="{688C92A4-769E-5637-11D2-23EDB3114197}"/>
              </a:ext>
            </a:extLst>
          </p:cNvPr>
          <p:cNvSpPr/>
          <p:nvPr/>
        </p:nvSpPr>
        <p:spPr>
          <a:xfrm>
            <a:off x="0" y="-1"/>
            <a:ext cx="12192000" cy="1332803"/>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200" kern="0" dirty="0">
                <a:solidFill>
                  <a:srgbClr val="FFFFFF"/>
                </a:solidFill>
                <a:latin typeface="Montserrat SemiBold"/>
                <a:ea typeface="Montserrat SemiBold"/>
                <a:cs typeface="Montserrat SemiBold"/>
                <a:sym typeface="Montserrat SemiBold"/>
              </a:rPr>
              <a:t>La Radiodifusión Comunitaria en la Ley de Radio y Televisión</a:t>
            </a:r>
            <a:endParaRPr sz="3200" kern="0" dirty="0">
              <a:solidFill>
                <a:srgbClr val="FFFFFF"/>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85102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52" name="Google Shape;52;p5" title="Gráfico"/>
          <p:cNvPicPr preferRelativeResize="0"/>
          <p:nvPr/>
        </p:nvPicPr>
        <p:blipFill>
          <a:blip r:embed="rId3">
            <a:alphaModFix/>
            <a:extLst>
              <a:ext uri="{BEBA8EAE-BF5A-486C-A8C5-ECC9F3942E4B}">
                <a14:imgProps xmlns:a14="http://schemas.microsoft.com/office/drawing/2010/main">
                  <a14:imgLayer r:embed="rId4">
                    <a14:imgEffect>
                      <a14:sharpenSoften amount="30000"/>
                    </a14:imgEffect>
                  </a14:imgLayer>
                </a14:imgProps>
              </a:ext>
            </a:extLst>
          </a:blip>
          <a:stretch>
            <a:fillRect/>
          </a:stretch>
        </p:blipFill>
        <p:spPr>
          <a:xfrm>
            <a:off x="236481" y="1492912"/>
            <a:ext cx="9412016" cy="5034012"/>
          </a:xfrm>
          <a:prstGeom prst="rect">
            <a:avLst/>
          </a:prstGeom>
          <a:noFill/>
          <a:ln>
            <a:noFill/>
          </a:ln>
        </p:spPr>
      </p:pic>
      <p:sp>
        <p:nvSpPr>
          <p:cNvPr id="4" name="Google Shape;123;p19">
            <a:extLst>
              <a:ext uri="{FF2B5EF4-FFF2-40B4-BE49-F238E27FC236}">
                <a16:creationId xmlns:a16="http://schemas.microsoft.com/office/drawing/2014/main" id="{735A584A-CFED-231E-5582-85F6F125197D}"/>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200" b="1" kern="0" dirty="0">
                <a:solidFill>
                  <a:srgbClr val="FFFFFF"/>
                </a:solidFill>
                <a:latin typeface="Montserrat SemiBold"/>
                <a:ea typeface="Montserrat SemiBold"/>
                <a:cs typeface="Montserrat SemiBold"/>
                <a:sym typeface="Montserrat SemiBold"/>
              </a:rPr>
              <a:t>Tipo de medio: radio o televisión</a:t>
            </a:r>
            <a:endParaRPr sz="3200" b="1" kern="0" dirty="0">
              <a:solidFill>
                <a:srgbClr val="FFFFFF"/>
              </a:solidFill>
              <a:latin typeface="Montserrat SemiBold"/>
              <a:ea typeface="Montserrat SemiBold"/>
              <a:cs typeface="Montserrat SemiBold"/>
              <a:sym typeface="Montserrat SemiBold"/>
            </a:endParaRPr>
          </a:p>
        </p:txBody>
      </p:sp>
      <p:sp>
        <p:nvSpPr>
          <p:cNvPr id="2" name="Google Shape;59;p7">
            <a:extLst>
              <a:ext uri="{FF2B5EF4-FFF2-40B4-BE49-F238E27FC236}">
                <a16:creationId xmlns:a16="http://schemas.microsoft.com/office/drawing/2014/main" id="{5AE90EDB-D61F-CF23-9FB1-973E2AC27F85}"/>
              </a:ext>
            </a:extLst>
          </p:cNvPr>
          <p:cNvSpPr txBox="1"/>
          <p:nvPr/>
        </p:nvSpPr>
        <p:spPr>
          <a:xfrm>
            <a:off x="7662041" y="3931090"/>
            <a:ext cx="4293478" cy="1697200"/>
          </a:xfrm>
          <a:prstGeom prst="rect">
            <a:avLst/>
          </a:prstGeom>
          <a:noFill/>
          <a:ln>
            <a:noFill/>
          </a:ln>
        </p:spPr>
        <p:txBody>
          <a:bodyPr spcFirstLastPara="1" wrap="square" lIns="121900" tIns="121900" rIns="121900" bIns="121900" anchor="t" anchorCtr="0">
            <a:noAutofit/>
          </a:bodyPr>
          <a:lstStyle/>
          <a:p>
            <a:pPr algn="just"/>
            <a:r>
              <a:rPr lang="es-PE" sz="2000" b="1" noProof="0" dirty="0">
                <a:solidFill>
                  <a:schemeClr val="accent1">
                    <a:lumMod val="50000"/>
                  </a:schemeClr>
                </a:solidFill>
                <a:latin typeface="Montserrat"/>
                <a:ea typeface="Montserrat"/>
                <a:cs typeface="Montserrat"/>
                <a:sym typeface="Montserrat"/>
              </a:rPr>
              <a:t>La gran mayoría de medios comunitarios son estaciones de radio (74.5%) y en menor medida son televisoras (25.5%).</a:t>
            </a:r>
          </a:p>
        </p:txBody>
      </p:sp>
    </p:spTree>
    <p:extLst>
      <p:ext uri="{BB962C8B-B14F-4D97-AF65-F5344CB8AC3E}">
        <p14:creationId xmlns:p14="http://schemas.microsoft.com/office/powerpoint/2010/main" val="126020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535F366-5444-7244-F277-EBF8D59CC1C3}"/>
              </a:ext>
            </a:extLst>
          </p:cNvPr>
          <p:cNvSpPr>
            <a:spLocks noGrp="1"/>
          </p:cNvSpPr>
          <p:nvPr>
            <p:ph type="sldNum" idx="12"/>
          </p:nvPr>
        </p:nvSpPr>
        <p:spPr/>
        <p:txBody>
          <a:bodyPr/>
          <a:lstStyle/>
          <a:p>
            <a:fld id="{00000000-1234-1234-1234-123412341234}" type="slidenum">
              <a:rPr lang="en-GB" smtClean="0"/>
              <a:pPr/>
              <a:t>6</a:t>
            </a:fld>
            <a:endParaRPr lang="en-GB"/>
          </a:p>
        </p:txBody>
      </p:sp>
      <p:sp>
        <p:nvSpPr>
          <p:cNvPr id="5" name="Google Shape;42;p3">
            <a:extLst>
              <a:ext uri="{FF2B5EF4-FFF2-40B4-BE49-F238E27FC236}">
                <a16:creationId xmlns:a16="http://schemas.microsoft.com/office/drawing/2014/main" id="{26913817-D8BD-E401-D56A-82465DA5FAC5}"/>
              </a:ext>
            </a:extLst>
          </p:cNvPr>
          <p:cNvSpPr/>
          <p:nvPr/>
        </p:nvSpPr>
        <p:spPr>
          <a:xfrm>
            <a:off x="0" y="-17767"/>
            <a:ext cx="12192000" cy="1063004"/>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a:r>
              <a:rPr lang="es-ES" sz="3200" b="1" dirty="0">
                <a:solidFill>
                  <a:srgbClr val="FFFFFF"/>
                </a:solidFill>
                <a:latin typeface="Montserrat"/>
                <a:ea typeface="Montserrat"/>
                <a:cs typeface="Montserrat"/>
                <a:sym typeface="Montserrat"/>
              </a:rPr>
              <a:t>Medios Comunitarios: algunos datos para entender su situación y problemática</a:t>
            </a:r>
          </a:p>
        </p:txBody>
      </p:sp>
      <p:sp>
        <p:nvSpPr>
          <p:cNvPr id="6" name="CuadroTexto 5">
            <a:extLst>
              <a:ext uri="{FF2B5EF4-FFF2-40B4-BE49-F238E27FC236}">
                <a16:creationId xmlns:a16="http://schemas.microsoft.com/office/drawing/2014/main" id="{6F1D5A99-A50C-A81E-2B12-75E190FC8D94}"/>
              </a:ext>
            </a:extLst>
          </p:cNvPr>
          <p:cNvSpPr txBox="1"/>
          <p:nvPr/>
        </p:nvSpPr>
        <p:spPr>
          <a:xfrm>
            <a:off x="201186" y="1340214"/>
            <a:ext cx="8201836" cy="5262979"/>
          </a:xfrm>
          <a:prstGeom prst="rect">
            <a:avLst/>
          </a:prstGeom>
          <a:noFill/>
        </p:spPr>
        <p:txBody>
          <a:bodyPr wrap="square" rtlCol="0">
            <a:spAutoFit/>
          </a:bodyPr>
          <a:lstStyle/>
          <a:p>
            <a:pPr marL="380990" indent="-380990" algn="just">
              <a:buFont typeface="Wingdings" panose="05000000000000000000" pitchFamily="2" charset="2"/>
              <a:buChar char="ü"/>
            </a:pPr>
            <a:r>
              <a:rPr lang="es-PE" sz="2400" noProof="0" dirty="0"/>
              <a:t>En el Diagnóstico se han identificado </a:t>
            </a:r>
            <a:r>
              <a:rPr lang="es-PE" sz="2400" b="1" noProof="0" dirty="0">
                <a:solidFill>
                  <a:schemeClr val="accent1">
                    <a:lumMod val="50000"/>
                  </a:schemeClr>
                </a:solidFill>
              </a:rPr>
              <a:t>un total de 108 autorizaciones / licencias de funcionamiento de Medios Comunitarios a nivel nacional.</a:t>
            </a:r>
          </a:p>
          <a:p>
            <a:pPr marL="380990" indent="-380990" algn="just">
              <a:buFont typeface="Wingdings" panose="05000000000000000000" pitchFamily="2" charset="2"/>
              <a:buChar char="ü"/>
            </a:pPr>
            <a:r>
              <a:rPr lang="es-PE" sz="2400" b="1" dirty="0">
                <a:solidFill>
                  <a:schemeClr val="accent1">
                    <a:lumMod val="50000"/>
                  </a:schemeClr>
                </a:solidFill>
              </a:rPr>
              <a:t>Pero</a:t>
            </a:r>
            <a:r>
              <a:rPr lang="es-PE" sz="2400" b="1" noProof="0" dirty="0">
                <a:solidFill>
                  <a:schemeClr val="accent1">
                    <a:lumMod val="50000"/>
                  </a:schemeClr>
                </a:solidFill>
              </a:rPr>
              <a:t>, el número de titulares es solo 65</a:t>
            </a:r>
            <a:r>
              <a:rPr lang="es-PE" sz="2400" noProof="0" dirty="0"/>
              <a:t>. La diferencia entre el número de autorizaciones / licencias y el número de titulares es que </a:t>
            </a:r>
            <a:r>
              <a:rPr lang="es-PE" sz="2400" b="1" noProof="0" dirty="0">
                <a:solidFill>
                  <a:schemeClr val="accent1">
                    <a:lumMod val="50000"/>
                  </a:schemeClr>
                </a:solidFill>
              </a:rPr>
              <a:t>algunos titulares tienen varias licencias en diferentes regiones (ej. un titular tiene 15 licencias, otros oscilan entre 4,5 y 6 licencias). </a:t>
            </a:r>
          </a:p>
          <a:p>
            <a:pPr marL="380990" indent="-380990" algn="just">
              <a:buFont typeface="Wingdings" panose="05000000000000000000" pitchFamily="2" charset="2"/>
              <a:buChar char="ü"/>
            </a:pPr>
            <a:r>
              <a:rPr lang="es-PE" sz="2400" noProof="0" dirty="0"/>
              <a:t>Esto llama la atención ya que son Emisoras comunitarias, y de acuerdo con la Ley de Radio y Televisión, estas deben estar orientadas a las comunidades campesinas, nativas e indígenas, en áreas rurales o de preferente interés social. Por tanto, </a:t>
            </a:r>
            <a:r>
              <a:rPr lang="es-PE" sz="2400" b="1" noProof="0" dirty="0">
                <a:solidFill>
                  <a:schemeClr val="accent1">
                    <a:lumMod val="50000"/>
                  </a:schemeClr>
                </a:solidFill>
              </a:rPr>
              <a:t>no tiene sentido que un mismo titular tenga varias autorizaciones en distintas regiones del país</a:t>
            </a:r>
            <a:r>
              <a:rPr lang="es-PE" sz="2400" noProof="0" dirty="0"/>
              <a:t>. </a:t>
            </a:r>
          </a:p>
        </p:txBody>
      </p:sp>
      <p:pic>
        <p:nvPicPr>
          <p:cNvPr id="1026" name="Picture 2" descr="Marginalización de comunidades nativas o minorías">
            <a:extLst>
              <a:ext uri="{FF2B5EF4-FFF2-40B4-BE49-F238E27FC236}">
                <a16:creationId xmlns:a16="http://schemas.microsoft.com/office/drawing/2014/main" id="{7EA348CC-D562-0E4D-4FFF-D0B766E16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979" y="1340214"/>
            <a:ext cx="3491021" cy="258564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9C51C972-35CB-E0D7-CD5F-BF74CAD62C89}"/>
              </a:ext>
            </a:extLst>
          </p:cNvPr>
          <p:cNvPicPr>
            <a:picLocks noChangeAspect="1"/>
          </p:cNvPicPr>
          <p:nvPr/>
        </p:nvPicPr>
        <p:blipFill>
          <a:blip r:embed="rId3"/>
          <a:stretch>
            <a:fillRect/>
          </a:stretch>
        </p:blipFill>
        <p:spPr>
          <a:xfrm>
            <a:off x="8700979" y="3925863"/>
            <a:ext cx="3491021" cy="2677330"/>
          </a:xfrm>
          <a:prstGeom prst="rect">
            <a:avLst/>
          </a:prstGeom>
        </p:spPr>
      </p:pic>
    </p:spTree>
    <p:extLst>
      <p:ext uri="{BB962C8B-B14F-4D97-AF65-F5344CB8AC3E}">
        <p14:creationId xmlns:p14="http://schemas.microsoft.com/office/powerpoint/2010/main" val="309562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p19">
            <a:extLst>
              <a:ext uri="{FF2B5EF4-FFF2-40B4-BE49-F238E27FC236}">
                <a16:creationId xmlns:a16="http://schemas.microsoft.com/office/drawing/2014/main" id="{4A2CC4D2-8488-C633-66DA-C5FCB8160A92}"/>
              </a:ext>
            </a:extLst>
          </p:cNvPr>
          <p:cNvSpPr/>
          <p:nvPr/>
        </p:nvSpPr>
        <p:spPr>
          <a:xfrm>
            <a:off x="0" y="0"/>
            <a:ext cx="12192000" cy="1198179"/>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ES" sz="3467" kern="0" dirty="0">
                <a:solidFill>
                  <a:srgbClr val="FFFFFF"/>
                </a:solidFill>
                <a:latin typeface="Montserrat SemiBold"/>
                <a:ea typeface="Montserrat SemiBold"/>
                <a:cs typeface="Montserrat SemiBold"/>
                <a:sym typeface="Montserrat SemiBold"/>
              </a:rPr>
              <a:t>Situación de los Medios Comunitarios</a:t>
            </a:r>
            <a:endParaRPr sz="3467" kern="0" dirty="0">
              <a:solidFill>
                <a:srgbClr val="FFFFFF"/>
              </a:solidFill>
              <a:latin typeface="Montserrat SemiBold"/>
              <a:ea typeface="Montserrat SemiBold"/>
              <a:cs typeface="Montserrat SemiBold"/>
              <a:sym typeface="Montserrat SemiBold"/>
            </a:endParaRPr>
          </a:p>
        </p:txBody>
      </p:sp>
      <p:pic>
        <p:nvPicPr>
          <p:cNvPr id="125" name="Google Shape;125;p19" title="Points scored"/>
          <p:cNvPicPr preferRelativeResize="0"/>
          <p:nvPr/>
        </p:nvPicPr>
        <p:blipFill>
          <a:blip r:embed="rId2">
            <a:alphaModFix/>
            <a:extLst>
              <a:ext uri="{BEBA8EAE-BF5A-486C-A8C5-ECC9F3942E4B}">
                <a14:imgProps xmlns:a14="http://schemas.microsoft.com/office/drawing/2010/main">
                  <a14:imgLayer r:embed="rId3">
                    <a14:imgEffect>
                      <a14:sharpenSoften amount="30000"/>
                    </a14:imgEffect>
                    <a14:imgEffect>
                      <a14:saturation sat="400000"/>
                    </a14:imgEffect>
                  </a14:imgLayer>
                </a14:imgProps>
              </a:ext>
            </a:extLst>
          </a:blip>
          <a:stretch>
            <a:fillRect/>
          </a:stretch>
        </p:blipFill>
        <p:spPr>
          <a:xfrm>
            <a:off x="6348249" y="1355833"/>
            <a:ext cx="5538949" cy="5029200"/>
          </a:xfrm>
          <a:prstGeom prst="rect">
            <a:avLst/>
          </a:prstGeom>
          <a:noFill/>
          <a:ln>
            <a:noFill/>
          </a:ln>
        </p:spPr>
      </p:pic>
      <p:sp>
        <p:nvSpPr>
          <p:cNvPr id="126" name="Google Shape;126;p19"/>
          <p:cNvSpPr/>
          <p:nvPr/>
        </p:nvSpPr>
        <p:spPr>
          <a:xfrm>
            <a:off x="304802" y="3637908"/>
            <a:ext cx="5276190" cy="2959930"/>
          </a:xfrm>
          <a:prstGeom prst="roundRect">
            <a:avLst>
              <a:gd name="adj" fmla="val 16667"/>
            </a:avLst>
          </a:prstGeom>
          <a:solidFill>
            <a:schemeClr val="bg1"/>
          </a:solidFill>
          <a:ln>
            <a:solidFill>
              <a:schemeClr val="accent1"/>
            </a:solidFill>
          </a:ln>
        </p:spPr>
        <p:txBody>
          <a:bodyPr spcFirstLastPara="1" wrap="square" lIns="121900" tIns="121900" rIns="121900" bIns="121900" anchor="ctr" anchorCtr="0">
            <a:noAutofit/>
          </a:bodyPr>
          <a:lstStyle/>
          <a:p>
            <a:pPr defTabSz="1219170">
              <a:buClr>
                <a:srgbClr val="000000"/>
              </a:buClr>
            </a:pPr>
            <a:r>
              <a:rPr lang="es-419" sz="2000" b="1" kern="0" dirty="0">
                <a:solidFill>
                  <a:srgbClr val="000000"/>
                </a:solidFill>
                <a:latin typeface="Montserrat"/>
                <a:ea typeface="Montserrat"/>
                <a:cs typeface="Montserrat"/>
                <a:sym typeface="Montserrat"/>
              </a:rPr>
              <a:t>→ 52 Personas Naturales</a:t>
            </a:r>
            <a:endParaRPr sz="2000" b="1" kern="0" dirty="0">
              <a:solidFill>
                <a:srgbClr val="000000"/>
              </a:solidFill>
              <a:latin typeface="Montserrat"/>
              <a:ea typeface="Montserrat"/>
              <a:cs typeface="Montserrat"/>
              <a:sym typeface="Montserrat"/>
            </a:endParaRPr>
          </a:p>
          <a:p>
            <a:pPr defTabSz="1219170">
              <a:buClr>
                <a:srgbClr val="000000"/>
              </a:buClr>
            </a:pPr>
            <a:r>
              <a:rPr lang="es-419" sz="2000" b="1" kern="0" dirty="0">
                <a:solidFill>
                  <a:srgbClr val="000000"/>
                </a:solidFill>
                <a:latin typeface="Montserrat"/>
                <a:ea typeface="Montserrat"/>
                <a:cs typeface="Montserrat"/>
                <a:sym typeface="Montserrat"/>
              </a:rPr>
              <a:t>→ 13 Personas Jurídicas</a:t>
            </a:r>
            <a:endParaRPr sz="2000" b="1" kern="0" dirty="0">
              <a:solidFill>
                <a:srgbClr val="000000"/>
              </a:solidFill>
              <a:latin typeface="Montserrat"/>
              <a:ea typeface="Montserrat"/>
              <a:cs typeface="Montserrat"/>
              <a:sym typeface="Montserrat"/>
            </a:endParaRPr>
          </a:p>
          <a:p>
            <a:pPr marL="359990" indent="-105831" defTabSz="1219170">
              <a:buClr>
                <a:srgbClr val="000000"/>
              </a:buClr>
              <a:buSzPts val="1100"/>
              <a:buFont typeface="Montserrat"/>
              <a:buChar char="➢"/>
            </a:pPr>
            <a:r>
              <a:rPr lang="es-419" sz="2000" kern="0" dirty="0">
                <a:solidFill>
                  <a:srgbClr val="000000"/>
                </a:solidFill>
                <a:latin typeface="Montserrat"/>
                <a:ea typeface="Montserrat"/>
                <a:cs typeface="Montserrat"/>
                <a:sym typeface="Montserrat"/>
              </a:rPr>
              <a:t>09 Municipalidades</a:t>
            </a:r>
            <a:endParaRPr sz="2000" kern="0" dirty="0">
              <a:solidFill>
                <a:srgbClr val="000000"/>
              </a:solidFill>
              <a:latin typeface="Montserrat"/>
              <a:ea typeface="Montserrat"/>
              <a:cs typeface="Montserrat"/>
              <a:sym typeface="Montserrat"/>
            </a:endParaRPr>
          </a:p>
          <a:p>
            <a:pPr marL="359990" indent="-105831" defTabSz="1219170">
              <a:buClr>
                <a:srgbClr val="000000"/>
              </a:buClr>
              <a:buSzPts val="1100"/>
              <a:buFont typeface="Montserrat"/>
              <a:buChar char="➢"/>
            </a:pPr>
            <a:r>
              <a:rPr lang="es-419" sz="2000" kern="0" dirty="0">
                <a:solidFill>
                  <a:srgbClr val="000000"/>
                </a:solidFill>
                <a:latin typeface="Montserrat"/>
                <a:ea typeface="Montserrat"/>
                <a:cs typeface="Montserrat"/>
                <a:sym typeface="Montserrat"/>
              </a:rPr>
              <a:t>01 GORE</a:t>
            </a:r>
            <a:endParaRPr sz="2000" kern="0" dirty="0">
              <a:solidFill>
                <a:srgbClr val="000000"/>
              </a:solidFill>
              <a:latin typeface="Montserrat"/>
              <a:ea typeface="Montserrat"/>
              <a:cs typeface="Montserrat"/>
              <a:sym typeface="Montserrat"/>
            </a:endParaRPr>
          </a:p>
          <a:p>
            <a:pPr marL="359990" indent="-105831" defTabSz="1219170">
              <a:buClr>
                <a:srgbClr val="000000"/>
              </a:buClr>
              <a:buSzPts val="1100"/>
              <a:buFont typeface="Montserrat"/>
              <a:buChar char="➢"/>
            </a:pPr>
            <a:r>
              <a:rPr lang="es-419" sz="2000" kern="0" dirty="0">
                <a:solidFill>
                  <a:srgbClr val="000000"/>
                </a:solidFill>
                <a:latin typeface="Montserrat"/>
                <a:ea typeface="Montserrat"/>
                <a:cs typeface="Montserrat"/>
                <a:sym typeface="Montserrat"/>
              </a:rPr>
              <a:t>02 Empresas</a:t>
            </a:r>
            <a:endParaRPr sz="2000" kern="0" dirty="0">
              <a:solidFill>
                <a:srgbClr val="000000"/>
              </a:solidFill>
              <a:latin typeface="Montserrat"/>
              <a:ea typeface="Montserrat"/>
              <a:cs typeface="Montserrat"/>
              <a:sym typeface="Montserrat"/>
            </a:endParaRPr>
          </a:p>
          <a:p>
            <a:pPr marL="359990" indent="-114297" defTabSz="1219170">
              <a:buClr>
                <a:srgbClr val="000000"/>
              </a:buClr>
              <a:buSzPts val="1200"/>
              <a:buFont typeface="Montserrat"/>
              <a:buChar char="➢"/>
            </a:pPr>
            <a:r>
              <a:rPr lang="es-419" sz="2000" b="1" kern="0" dirty="0">
                <a:solidFill>
                  <a:srgbClr val="000000"/>
                </a:solidFill>
                <a:latin typeface="Montserrat"/>
                <a:ea typeface="Montserrat"/>
                <a:cs typeface="Montserrat"/>
                <a:sym typeface="Montserrat"/>
              </a:rPr>
              <a:t>01 Comunidad nativa o campesina</a:t>
            </a:r>
            <a:endParaRPr sz="2000" b="1" kern="0" dirty="0">
              <a:solidFill>
                <a:srgbClr val="000000"/>
              </a:solidFill>
              <a:latin typeface="Montserrat"/>
              <a:ea typeface="Montserrat"/>
              <a:cs typeface="Montserrat"/>
              <a:sym typeface="Montserrat"/>
            </a:endParaRPr>
          </a:p>
        </p:txBody>
      </p:sp>
      <p:sp>
        <p:nvSpPr>
          <p:cNvPr id="127" name="Google Shape;127;p19"/>
          <p:cNvSpPr/>
          <p:nvPr/>
        </p:nvSpPr>
        <p:spPr>
          <a:xfrm>
            <a:off x="315315" y="2642054"/>
            <a:ext cx="5276189" cy="961663"/>
          </a:xfrm>
          <a:prstGeom prst="roundRect">
            <a:avLst>
              <a:gd name="adj" fmla="val 16667"/>
            </a:avLst>
          </a:prstGeom>
          <a:solidFill>
            <a:schemeClr val="accent1">
              <a:lumMod val="75000"/>
            </a:schemeClr>
          </a:solidFill>
          <a:ln>
            <a:noFill/>
          </a:ln>
        </p:spPr>
        <p:txBody>
          <a:bodyPr spcFirstLastPara="1" wrap="square" lIns="121900" tIns="121900" rIns="121900" bIns="121900" anchor="ctr" anchorCtr="0">
            <a:noAutofit/>
          </a:bodyPr>
          <a:lstStyle/>
          <a:p>
            <a:pPr algn="ctr" defTabSz="1219170">
              <a:buClr>
                <a:srgbClr val="000000"/>
              </a:buClr>
            </a:pPr>
            <a:r>
              <a:rPr lang="es-419" sz="2400" b="1" kern="0" dirty="0">
                <a:solidFill>
                  <a:srgbClr val="FFFFFF"/>
                </a:solidFill>
                <a:latin typeface="Montserrat"/>
                <a:ea typeface="Montserrat"/>
                <a:cs typeface="Montserrat"/>
                <a:sym typeface="Montserrat"/>
              </a:rPr>
              <a:t>Total titulares de Medios Comunitarios: 65 </a:t>
            </a:r>
            <a:endParaRPr sz="2400" b="1" kern="0" dirty="0">
              <a:solidFill>
                <a:srgbClr val="FFFFFF"/>
              </a:solidFill>
              <a:latin typeface="Montserrat"/>
              <a:ea typeface="Montserrat"/>
              <a:cs typeface="Montserrat"/>
              <a:sym typeface="Montserrat"/>
            </a:endParaRPr>
          </a:p>
        </p:txBody>
      </p:sp>
      <p:cxnSp>
        <p:nvCxnSpPr>
          <p:cNvPr id="129" name="Google Shape;129;p19"/>
          <p:cNvCxnSpPr/>
          <p:nvPr/>
        </p:nvCxnSpPr>
        <p:spPr>
          <a:xfrm>
            <a:off x="5843752" y="1355833"/>
            <a:ext cx="0" cy="5029200"/>
          </a:xfrm>
          <a:prstGeom prst="straightConnector1">
            <a:avLst/>
          </a:prstGeom>
          <a:noFill/>
          <a:ln w="38100" cap="flat" cmpd="sng">
            <a:solidFill>
              <a:schemeClr val="accent1">
                <a:lumMod val="75000"/>
              </a:schemeClr>
            </a:solidFill>
            <a:prstDash val="solid"/>
            <a:round/>
            <a:headEnd type="none" w="med" len="med"/>
            <a:tailEnd type="none" w="med" len="med"/>
          </a:ln>
        </p:spPr>
      </p:cxnSp>
      <p:sp>
        <p:nvSpPr>
          <p:cNvPr id="2" name="Google Shape;127;p19">
            <a:extLst>
              <a:ext uri="{FF2B5EF4-FFF2-40B4-BE49-F238E27FC236}">
                <a16:creationId xmlns:a16="http://schemas.microsoft.com/office/drawing/2014/main" id="{B22AF42E-15A1-CFEC-9C8C-07804605508A}"/>
              </a:ext>
            </a:extLst>
          </p:cNvPr>
          <p:cNvSpPr/>
          <p:nvPr/>
        </p:nvSpPr>
        <p:spPr>
          <a:xfrm>
            <a:off x="304802" y="1489208"/>
            <a:ext cx="5276189" cy="961663"/>
          </a:xfrm>
          <a:prstGeom prst="roundRect">
            <a:avLst>
              <a:gd name="adj" fmla="val 16667"/>
            </a:avLst>
          </a:prstGeom>
          <a:solidFill>
            <a:srgbClr val="FF4747"/>
          </a:solidFill>
          <a:ln>
            <a:noFill/>
          </a:ln>
        </p:spPr>
        <p:txBody>
          <a:bodyPr spcFirstLastPara="1" wrap="square" lIns="121900" tIns="121900" rIns="121900" bIns="121900" anchor="ctr" anchorCtr="0">
            <a:noAutofit/>
          </a:bodyPr>
          <a:lstStyle/>
          <a:p>
            <a:pPr algn="ctr" defTabSz="1219170">
              <a:buClr>
                <a:srgbClr val="000000"/>
              </a:buClr>
            </a:pPr>
            <a:r>
              <a:rPr lang="es-419" sz="2400" b="1" kern="0" dirty="0">
                <a:solidFill>
                  <a:srgbClr val="FFFFFF"/>
                </a:solidFill>
                <a:latin typeface="Montserrat"/>
                <a:ea typeface="Montserrat"/>
                <a:cs typeface="Montserrat"/>
                <a:sym typeface="Montserrat"/>
              </a:rPr>
              <a:t>Total de Medios Comunitarios: 108 autorizaciones  </a:t>
            </a:r>
            <a:endParaRPr sz="2400" b="1" kern="0"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50476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9205-FEA8-B824-228A-0BFA4A35CFE3}"/>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C370402-9959-81D1-74EE-1A1C117ED6C7}"/>
              </a:ext>
            </a:extLst>
          </p:cNvPr>
          <p:cNvSpPr>
            <a:spLocks noGrp="1"/>
          </p:cNvSpPr>
          <p:nvPr>
            <p:ph type="sldNum" idx="12"/>
          </p:nvPr>
        </p:nvSpPr>
        <p:spPr/>
        <p:txBody>
          <a:bodyPr/>
          <a:lstStyle/>
          <a:p>
            <a:fld id="{00000000-1234-1234-1234-123412341234}" type="slidenum">
              <a:rPr lang="en-GB" smtClean="0"/>
              <a:pPr/>
              <a:t>8</a:t>
            </a:fld>
            <a:endParaRPr lang="en-GB"/>
          </a:p>
        </p:txBody>
      </p:sp>
      <p:sp>
        <p:nvSpPr>
          <p:cNvPr id="5" name="Google Shape;42;p3">
            <a:extLst>
              <a:ext uri="{FF2B5EF4-FFF2-40B4-BE49-F238E27FC236}">
                <a16:creationId xmlns:a16="http://schemas.microsoft.com/office/drawing/2014/main" id="{66BCF62F-85D3-0E4E-D55B-4CE15B8D22BD}"/>
              </a:ext>
            </a:extLst>
          </p:cNvPr>
          <p:cNvSpPr/>
          <p:nvPr/>
        </p:nvSpPr>
        <p:spPr>
          <a:xfrm>
            <a:off x="0" y="-17767"/>
            <a:ext cx="12192000" cy="1063004"/>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a:r>
              <a:rPr lang="es-ES" sz="3200" b="1" dirty="0">
                <a:solidFill>
                  <a:srgbClr val="FFFFFF"/>
                </a:solidFill>
                <a:latin typeface="Montserrat"/>
                <a:ea typeface="Montserrat"/>
                <a:cs typeface="Montserrat"/>
                <a:sym typeface="Montserrat"/>
              </a:rPr>
              <a:t>Medios Comunitarios: Sostenibilidad y Viabilidad (1)</a:t>
            </a:r>
          </a:p>
        </p:txBody>
      </p:sp>
      <p:sp>
        <p:nvSpPr>
          <p:cNvPr id="6" name="CuadroTexto 5">
            <a:extLst>
              <a:ext uri="{FF2B5EF4-FFF2-40B4-BE49-F238E27FC236}">
                <a16:creationId xmlns:a16="http://schemas.microsoft.com/office/drawing/2014/main" id="{7D09682A-FA1B-9E45-4402-1938D66B9066}"/>
              </a:ext>
            </a:extLst>
          </p:cNvPr>
          <p:cNvSpPr txBox="1"/>
          <p:nvPr/>
        </p:nvSpPr>
        <p:spPr>
          <a:xfrm>
            <a:off x="4309098" y="1340214"/>
            <a:ext cx="7681717" cy="5262979"/>
          </a:xfrm>
          <a:prstGeom prst="rect">
            <a:avLst/>
          </a:prstGeom>
          <a:noFill/>
        </p:spPr>
        <p:txBody>
          <a:bodyPr wrap="square" rtlCol="0">
            <a:spAutoFit/>
          </a:bodyPr>
          <a:lstStyle/>
          <a:p>
            <a:pPr marL="380990" indent="-380990" algn="just">
              <a:buFont typeface="Wingdings" panose="05000000000000000000" pitchFamily="2" charset="2"/>
              <a:buChar char="ü"/>
            </a:pPr>
            <a:r>
              <a:rPr lang="es-ES" sz="2400" dirty="0"/>
              <a:t>Se ha constatado que </a:t>
            </a:r>
            <a:r>
              <a:rPr lang="es-ES" sz="2400" b="1" dirty="0">
                <a:solidFill>
                  <a:schemeClr val="accent1">
                    <a:lumMod val="50000"/>
                  </a:schemeClr>
                </a:solidFill>
              </a:rPr>
              <a:t>la gran mayoría de estos medios operan en condiciones precarias</a:t>
            </a:r>
            <a:r>
              <a:rPr lang="es-ES" sz="2400" dirty="0"/>
              <a:t>, entre otras cosas, debido al contexto de pobreza extrema de las zonas donde se ubican. La publicidad y el avisaje, que son las principales fuentes de financiamiento de los medios, son escasas, hay pocas instituciones públicas y  comercios, y estas no cuentan con mayores recursos (incluso les piden apoyo gratis para difundir). Influyen también la escasa potencia y cobertura de equipos, la competencia con otros medios y los cortes eléctricos. </a:t>
            </a:r>
          </a:p>
          <a:p>
            <a:pPr marL="380990" indent="-380990" algn="just">
              <a:buFont typeface="Wingdings" panose="05000000000000000000" pitchFamily="2" charset="2"/>
              <a:buChar char="ü"/>
            </a:pPr>
            <a:r>
              <a:rPr lang="es-ES" sz="2400" dirty="0"/>
              <a:t>Asimismo, </a:t>
            </a:r>
            <a:r>
              <a:rPr lang="es-ES" sz="2400" b="1" dirty="0">
                <a:solidFill>
                  <a:schemeClr val="accent1">
                    <a:lumMod val="50000"/>
                  </a:schemeClr>
                </a:solidFill>
              </a:rPr>
              <a:t>solo la mitad de los titulares que han sido entrevistados (35 en total) señalan que vienen funcionando actualmente,</a:t>
            </a:r>
            <a:r>
              <a:rPr lang="es-ES" sz="2400" dirty="0"/>
              <a:t> </a:t>
            </a:r>
            <a:r>
              <a:rPr lang="es-ES" sz="2400" b="1" dirty="0">
                <a:solidFill>
                  <a:schemeClr val="accent1">
                    <a:lumMod val="50000"/>
                  </a:schemeClr>
                </a:solidFill>
              </a:rPr>
              <a:t>pero, la otra mitad solo opera por horas o no está saliendo al aire actualmente.</a:t>
            </a:r>
          </a:p>
        </p:txBody>
      </p:sp>
      <p:pic>
        <p:nvPicPr>
          <p:cNvPr id="2" name="Imagen 1">
            <a:extLst>
              <a:ext uri="{FF2B5EF4-FFF2-40B4-BE49-F238E27FC236}">
                <a16:creationId xmlns:a16="http://schemas.microsoft.com/office/drawing/2014/main" id="{0323FBAE-F3A0-9A8F-17E9-65602D8EA6AD}"/>
              </a:ext>
            </a:extLst>
          </p:cNvPr>
          <p:cNvPicPr>
            <a:picLocks noChangeAspect="1"/>
          </p:cNvPicPr>
          <p:nvPr/>
        </p:nvPicPr>
        <p:blipFill>
          <a:blip r:embed="rId2"/>
          <a:srcRect l="15684" r="17513" b="12396"/>
          <a:stretch/>
        </p:blipFill>
        <p:spPr>
          <a:xfrm>
            <a:off x="1" y="1224219"/>
            <a:ext cx="4130566" cy="2788051"/>
          </a:xfrm>
          <a:prstGeom prst="rect">
            <a:avLst/>
          </a:prstGeom>
        </p:spPr>
      </p:pic>
      <p:pic>
        <p:nvPicPr>
          <p:cNvPr id="3" name="Imagen 2">
            <a:extLst>
              <a:ext uri="{FF2B5EF4-FFF2-40B4-BE49-F238E27FC236}">
                <a16:creationId xmlns:a16="http://schemas.microsoft.com/office/drawing/2014/main" id="{9850531F-E875-F894-562D-D1CE1C0FFE25}"/>
              </a:ext>
            </a:extLst>
          </p:cNvPr>
          <p:cNvPicPr>
            <a:picLocks noChangeAspect="1"/>
          </p:cNvPicPr>
          <p:nvPr/>
        </p:nvPicPr>
        <p:blipFill>
          <a:blip r:embed="rId3"/>
          <a:srcRect l="3221" r="18996"/>
          <a:stretch/>
        </p:blipFill>
        <p:spPr>
          <a:xfrm>
            <a:off x="1" y="3807229"/>
            <a:ext cx="4130566" cy="2979056"/>
          </a:xfrm>
          <a:prstGeom prst="rect">
            <a:avLst/>
          </a:prstGeom>
        </p:spPr>
      </p:pic>
    </p:spTree>
    <p:extLst>
      <p:ext uri="{BB962C8B-B14F-4D97-AF65-F5344CB8AC3E}">
        <p14:creationId xmlns:p14="http://schemas.microsoft.com/office/powerpoint/2010/main" val="93477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22914-5EFA-04CB-5F51-7C395D15B7BC}"/>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24440D4-F84E-46E3-67AB-7B096077DEF7}"/>
              </a:ext>
            </a:extLst>
          </p:cNvPr>
          <p:cNvSpPr>
            <a:spLocks noGrp="1"/>
          </p:cNvSpPr>
          <p:nvPr>
            <p:ph type="sldNum" idx="12"/>
          </p:nvPr>
        </p:nvSpPr>
        <p:spPr/>
        <p:txBody>
          <a:bodyPr/>
          <a:lstStyle/>
          <a:p>
            <a:fld id="{00000000-1234-1234-1234-123412341234}" type="slidenum">
              <a:rPr lang="en-GB" smtClean="0"/>
              <a:pPr/>
              <a:t>9</a:t>
            </a:fld>
            <a:endParaRPr lang="en-GB"/>
          </a:p>
        </p:txBody>
      </p:sp>
      <p:sp>
        <p:nvSpPr>
          <p:cNvPr id="5" name="Google Shape;42;p3">
            <a:extLst>
              <a:ext uri="{FF2B5EF4-FFF2-40B4-BE49-F238E27FC236}">
                <a16:creationId xmlns:a16="http://schemas.microsoft.com/office/drawing/2014/main" id="{70D0EE59-D3E4-6764-F72A-3945DA763D5E}"/>
              </a:ext>
            </a:extLst>
          </p:cNvPr>
          <p:cNvSpPr/>
          <p:nvPr/>
        </p:nvSpPr>
        <p:spPr>
          <a:xfrm>
            <a:off x="0" y="-17767"/>
            <a:ext cx="12192000" cy="1063004"/>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algn="ctr"/>
            <a:r>
              <a:rPr lang="es-ES" sz="3200" b="1" dirty="0">
                <a:solidFill>
                  <a:srgbClr val="FFFFFF"/>
                </a:solidFill>
                <a:latin typeface="Montserrat"/>
                <a:ea typeface="Montserrat"/>
                <a:cs typeface="Montserrat"/>
                <a:sym typeface="Montserrat"/>
              </a:rPr>
              <a:t>Medios Comunitarios: Sostenibilidad y Viabilidad (2)</a:t>
            </a:r>
          </a:p>
        </p:txBody>
      </p:sp>
      <p:sp>
        <p:nvSpPr>
          <p:cNvPr id="6" name="CuadroTexto 5">
            <a:extLst>
              <a:ext uri="{FF2B5EF4-FFF2-40B4-BE49-F238E27FC236}">
                <a16:creationId xmlns:a16="http://schemas.microsoft.com/office/drawing/2014/main" id="{3B404D57-3D8B-6484-DEDF-1E866D3D3411}"/>
              </a:ext>
            </a:extLst>
          </p:cNvPr>
          <p:cNvSpPr txBox="1"/>
          <p:nvPr/>
        </p:nvSpPr>
        <p:spPr>
          <a:xfrm>
            <a:off x="201185" y="1340214"/>
            <a:ext cx="9352718" cy="5262979"/>
          </a:xfrm>
          <a:prstGeom prst="rect">
            <a:avLst/>
          </a:prstGeom>
          <a:noFill/>
        </p:spPr>
        <p:txBody>
          <a:bodyPr wrap="square" rtlCol="0">
            <a:spAutoFit/>
          </a:bodyPr>
          <a:lstStyle/>
          <a:p>
            <a:pPr marL="380990" indent="-380990" algn="just">
              <a:buFont typeface="Wingdings" panose="05000000000000000000" pitchFamily="2" charset="2"/>
              <a:buChar char="ü"/>
            </a:pPr>
            <a:r>
              <a:rPr lang="es-ES" sz="2400" b="1" dirty="0">
                <a:solidFill>
                  <a:schemeClr val="accent1">
                    <a:lumMod val="50000"/>
                  </a:schemeClr>
                </a:solidFill>
              </a:rPr>
              <a:t>Casi la totalidad de estas licencias se han gestionado en los últimos 07 años</a:t>
            </a:r>
            <a:r>
              <a:rPr lang="es-ES" sz="2400" dirty="0"/>
              <a:t>. Es decir, son experiencias recientes, que ni siquiera cumplen el plazo de 10 años que asigna la ley para su funcionamiento. Por tanto, </a:t>
            </a:r>
            <a:r>
              <a:rPr lang="es-ES" sz="2400" b="1" dirty="0">
                <a:solidFill>
                  <a:schemeClr val="accent1">
                    <a:lumMod val="50000"/>
                  </a:schemeClr>
                </a:solidFill>
              </a:rPr>
              <a:t>su modelo de gestión es incipiente </a:t>
            </a:r>
            <a:r>
              <a:rPr lang="es-ES" sz="2400" dirty="0"/>
              <a:t>(no se puede comparar con el funcionamiento de las emisoras comerciales o educativas, ya que tienen una problemática y características distintas). </a:t>
            </a:r>
          </a:p>
          <a:p>
            <a:pPr marL="380990" indent="-380990" algn="just">
              <a:buFont typeface="Wingdings" panose="05000000000000000000" pitchFamily="2" charset="2"/>
              <a:buChar char="ü"/>
            </a:pPr>
            <a:r>
              <a:rPr lang="es-ES" sz="2400" b="1" dirty="0">
                <a:solidFill>
                  <a:schemeClr val="accent1">
                    <a:lumMod val="50000"/>
                  </a:schemeClr>
                </a:solidFill>
              </a:rPr>
              <a:t>La gran mayoría de los titulares de medios comunitarios, no son comunicadores sociales ni periodistas de formación (de 35, solo 05, y de ellos 03 trabajan en una municipalidad). </a:t>
            </a:r>
            <a:r>
              <a:rPr lang="es-ES" sz="2400" dirty="0"/>
              <a:t>Es decir, no tienen conocimiento del campo de la comunicación. Y para dirigir un medio de comunicación cualquiera, esto es clave, ya que se requieren conocimientos básicos sobre diseño y producción de programación y programas (informativos o entretenimiento), marco normativo,  gestión administrativa y económica, manejo técnico de equipos, etc.</a:t>
            </a:r>
          </a:p>
        </p:txBody>
      </p:sp>
      <p:pic>
        <p:nvPicPr>
          <p:cNvPr id="2" name="Imagen 1">
            <a:extLst>
              <a:ext uri="{FF2B5EF4-FFF2-40B4-BE49-F238E27FC236}">
                <a16:creationId xmlns:a16="http://schemas.microsoft.com/office/drawing/2014/main" id="{2E5DCD6B-0481-E204-F378-4C34876234D1}"/>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rcRect l="19350" t="10909" r="20000" b="9818"/>
          <a:stretch/>
        </p:blipFill>
        <p:spPr>
          <a:xfrm>
            <a:off x="9680028" y="1702677"/>
            <a:ext cx="2310787" cy="3862552"/>
          </a:xfrm>
          <a:prstGeom prst="rect">
            <a:avLst/>
          </a:prstGeom>
        </p:spPr>
      </p:pic>
    </p:spTree>
    <p:extLst>
      <p:ext uri="{BB962C8B-B14F-4D97-AF65-F5344CB8AC3E}">
        <p14:creationId xmlns:p14="http://schemas.microsoft.com/office/powerpoint/2010/main" val="39294682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2679</Words>
  <Application>Microsoft Office PowerPoint</Application>
  <PresentationFormat>Panorámica</PresentationFormat>
  <Paragraphs>72</Paragraphs>
  <Slides>20</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vt:lpstr>
      <vt:lpstr>Arial Narrow</vt:lpstr>
      <vt:lpstr>Calibri</vt:lpstr>
      <vt:lpstr>Calibri Light</vt:lpstr>
      <vt:lpstr>Montserrat</vt:lpstr>
      <vt:lpstr>Montserrat Medium</vt:lpstr>
      <vt:lpstr>Montserrat SemiBold</vt:lpstr>
      <vt:lpstr>Roboto</vt:lpstr>
      <vt:lpstr>Wingdings</vt:lpstr>
      <vt:lpstr>Tema de Office</vt:lpstr>
      <vt:lpstr>Situación de los Medios Comunitarios en el Perú: problemas y retos</vt:lpstr>
      <vt:lpstr>Presentación de PowerPoint</vt:lpstr>
      <vt:lpstr>1. Situación y problemática de los Medios Comunitarios en el Perú</vt:lpstr>
      <vt:lpstr>Presentación de PowerPoint</vt:lpstr>
      <vt:lpstr>Presentación de PowerPoint</vt:lpstr>
      <vt:lpstr>Presentación de PowerPoint</vt:lpstr>
      <vt:lpstr>Presentación de PowerPoint</vt:lpstr>
      <vt:lpstr>Presentación de PowerPoint</vt:lpstr>
      <vt:lpstr>Presentación de PowerPoint</vt:lpstr>
      <vt:lpstr>2. Retos de los Medios Comunitarios en el Perú</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Investigación Cualitativa en Comunicación</dc:title>
  <dc:creator>luis vi</dc:creator>
  <cp:lastModifiedBy>luis vi</cp:lastModifiedBy>
  <cp:revision>263</cp:revision>
  <dcterms:created xsi:type="dcterms:W3CDTF">2019-12-09T03:47:06Z</dcterms:created>
  <dcterms:modified xsi:type="dcterms:W3CDTF">2025-03-26T17:27:01Z</dcterms:modified>
</cp:coreProperties>
</file>