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</p:embeddedFont>
    <p:embeddedFont>
      <p:font typeface="Open Sans Bold" panose="020B0806030504020204" charset="0"/>
      <p:regular r:id="rId17"/>
    </p:embeddedFont>
    <p:embeddedFont>
      <p:font typeface="Open Sans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7309F-50A3-45BB-AE8F-4D5635772179}" v="13" dt="2025-04-28T22:28:45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52018" cy="10287000"/>
          </a:xfrm>
          <a:custGeom>
            <a:avLst/>
            <a:gdLst/>
            <a:ahLst/>
            <a:cxnLst/>
            <a:rect l="l" t="t" r="r" b="b"/>
            <a:pathLst>
              <a:path w="18452018" h="10287000">
                <a:moveTo>
                  <a:pt x="0" y="0"/>
                </a:moveTo>
                <a:lnTo>
                  <a:pt x="18452018" y="0"/>
                </a:lnTo>
                <a:lnTo>
                  <a:pt x="1845201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 rot="-155125">
            <a:off x="1528211" y="3158109"/>
            <a:ext cx="5246370" cy="524637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3940" y="0"/>
                  </a:moveTo>
                  <a:lnTo>
                    <a:pt x="778860" y="0"/>
                  </a:lnTo>
                  <a:cubicBezTo>
                    <a:pt x="797604" y="0"/>
                    <a:pt x="812800" y="15196"/>
                    <a:pt x="812800" y="33940"/>
                  </a:cubicBezTo>
                  <a:lnTo>
                    <a:pt x="812800" y="778860"/>
                  </a:lnTo>
                  <a:cubicBezTo>
                    <a:pt x="812800" y="797604"/>
                    <a:pt x="797604" y="812800"/>
                    <a:pt x="778860" y="812800"/>
                  </a:cubicBezTo>
                  <a:lnTo>
                    <a:pt x="33940" y="812800"/>
                  </a:lnTo>
                  <a:cubicBezTo>
                    <a:pt x="15196" y="812800"/>
                    <a:pt x="0" y="797604"/>
                    <a:pt x="0" y="778860"/>
                  </a:cubicBezTo>
                  <a:lnTo>
                    <a:pt x="0" y="33940"/>
                  </a:lnTo>
                  <a:cubicBezTo>
                    <a:pt x="0" y="15196"/>
                    <a:pt x="15196" y="0"/>
                    <a:pt x="33940" y="0"/>
                  </a:cubicBezTo>
                  <a:close/>
                </a:path>
              </a:pathLst>
            </a:custGeom>
            <a:blipFill>
              <a:blip r:embed="rId3"/>
              <a:stretch>
                <a:fillRect l="-40293" r="-40293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053882" y="3424014"/>
            <a:ext cx="9219325" cy="4240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34"/>
              </a:lnSpc>
              <a:spcBef>
                <a:spcPct val="0"/>
              </a:spcBef>
            </a:pP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el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contexto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mediático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peruano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persisten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múltiples</a:t>
            </a:r>
            <a:r>
              <a:rPr lang="en-US" sz="2667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formas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discriminación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que se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reflejan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radiodifusión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afectando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imagen y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vulnerables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algn="just">
              <a:lnSpc>
                <a:spcPts val="3734"/>
              </a:lnSpc>
              <a:spcBef>
                <a:spcPct val="0"/>
              </a:spcBef>
            </a:pPr>
            <a:endParaRPr lang="en-US" sz="2667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734"/>
              </a:lnSpc>
              <a:spcBef>
                <a:spcPct val="0"/>
              </a:spcBef>
            </a:pP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representaciones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estereotipadas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 solo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invisibilizan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marginalizan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poblaciones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sino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también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impactan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negativamente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26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</a:t>
            </a:r>
            <a:r>
              <a:rPr lang="en-US" sz="26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autoestima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percepción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ciudadana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2552" y="537527"/>
            <a:ext cx="8036248" cy="942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7"/>
              </a:lnSpc>
            </a:pPr>
            <a:r>
              <a:rPr lang="en-US" sz="556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Situación</a:t>
            </a:r>
            <a:r>
              <a:rPr lang="en-US" sz="556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actual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341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11" name="TextBox 11"/>
          <p:cNvSpPr txBox="1"/>
          <p:nvPr/>
        </p:nvSpPr>
        <p:spPr>
          <a:xfrm>
            <a:off x="1444775" y="3063099"/>
            <a:ext cx="8153400" cy="57274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L</a:t>
            </a: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as representaciones que se hacen  de las personas racializadas a través de </a:t>
            </a: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los medios de comunicación </a:t>
            </a: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constituyen como un </a:t>
            </a:r>
            <a:r>
              <a:rPr lang="es-ES" sz="2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puente para la reproducción de discursos que refuerzan estereotipos raciales y que definen la representación del otro en base a características generalizadas,</a:t>
            </a: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que aluden al color, la forma de hablar, las costumbres, desde lo folclórico o la burla, desconociendo e invisibilizando los aspectos esenciales de su identidad cultural.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12552" y="537527"/>
            <a:ext cx="8036248" cy="942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7"/>
              </a:lnSpc>
            </a:pPr>
            <a:r>
              <a:rPr lang="en-US" sz="556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Situación</a:t>
            </a:r>
            <a:r>
              <a:rPr lang="en-US" sz="556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actual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C2EDF80-B69D-C46F-40BE-023919E42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652" y="4136131"/>
            <a:ext cx="3867859" cy="370851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FBA0EBD-C4B5-AA8D-BC9E-2A2C6CD05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17511" y="4136131"/>
            <a:ext cx="3813216" cy="37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80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C6192-6663-6F92-45F0-F8DD4D7A4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38AA85A-B31F-B33C-4612-2DF8ACD068EC}"/>
              </a:ext>
            </a:extLst>
          </p:cNvPr>
          <p:cNvSpPr/>
          <p:nvPr/>
        </p:nvSpPr>
        <p:spPr>
          <a:xfrm>
            <a:off x="0" y="-30341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algn="just">
              <a:buNone/>
            </a:pPr>
            <a:r>
              <a:rPr lang="es-PE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  <a:endParaRPr lang="es-PE" b="0" i="0" dirty="0">
              <a:solidFill>
                <a:srgbClr val="212121"/>
              </a:solidFill>
              <a:effectLst/>
              <a:latin typeface="wf_segoe-ui_normal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FC6651E3-A472-D546-6194-A8BDEF114CFA}"/>
              </a:ext>
            </a:extLst>
          </p:cNvPr>
          <p:cNvSpPr txBox="1"/>
          <p:nvPr/>
        </p:nvSpPr>
        <p:spPr>
          <a:xfrm>
            <a:off x="1412552" y="537527"/>
            <a:ext cx="8036248" cy="9422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87"/>
              </a:lnSpc>
            </a:pPr>
            <a:r>
              <a:rPr lang="en-US" sz="5562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Situación</a:t>
            </a:r>
            <a:r>
              <a:rPr lang="en-US" sz="5562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actual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674A0C6-E9E3-78C6-5DEF-4A8862F41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723395"/>
            <a:ext cx="6400800" cy="8915905"/>
          </a:xfrm>
          <a:prstGeom prst="rect">
            <a:avLst/>
          </a:prstGeom>
        </p:spPr>
      </p:pic>
      <p:sp>
        <p:nvSpPr>
          <p:cNvPr id="7" name="TextBox 11">
            <a:extLst>
              <a:ext uri="{FF2B5EF4-FFF2-40B4-BE49-F238E27FC236}">
                <a16:creationId xmlns:a16="http://schemas.microsoft.com/office/drawing/2014/main" id="{960147B8-E53F-A5E4-B8BB-731976BF209F}"/>
              </a:ext>
            </a:extLst>
          </p:cNvPr>
          <p:cNvSpPr txBox="1"/>
          <p:nvPr/>
        </p:nvSpPr>
        <p:spPr>
          <a:xfrm>
            <a:off x="9448800" y="1714500"/>
            <a:ext cx="1298425" cy="926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romas</a:t>
            </a:r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B670C00F-2C91-B471-7DCC-BD318E806373}"/>
              </a:ext>
            </a:extLst>
          </p:cNvPr>
          <p:cNvSpPr txBox="1"/>
          <p:nvPr/>
        </p:nvSpPr>
        <p:spPr>
          <a:xfrm>
            <a:off x="16078200" y="1714500"/>
            <a:ext cx="1298425" cy="926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Insultos</a:t>
            </a:r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AB3808D4-1E97-7686-A57A-7343FA5A87CA}"/>
              </a:ext>
            </a:extLst>
          </p:cNvPr>
          <p:cNvSpPr txBox="1"/>
          <p:nvPr/>
        </p:nvSpPr>
        <p:spPr>
          <a:xfrm>
            <a:off x="8839202" y="2468236"/>
            <a:ext cx="2022324" cy="926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Agresiones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FB433FEE-A8A6-1746-B755-E5EFD77DC426}"/>
              </a:ext>
            </a:extLst>
          </p:cNvPr>
          <p:cNvSpPr txBox="1"/>
          <p:nvPr/>
        </p:nvSpPr>
        <p:spPr>
          <a:xfrm>
            <a:off x="15849600" y="2640651"/>
            <a:ext cx="2022324" cy="9261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Frases</a:t>
            </a:r>
          </a:p>
        </p:txBody>
      </p:sp>
      <p:sp>
        <p:nvSpPr>
          <p:cNvPr id="13" name="TextBox 11">
            <a:extLst>
              <a:ext uri="{FF2B5EF4-FFF2-40B4-BE49-F238E27FC236}">
                <a16:creationId xmlns:a16="http://schemas.microsoft.com/office/drawing/2014/main" id="{4803BD1C-B81F-27F1-812C-B93C0EBC038C}"/>
              </a:ext>
            </a:extLst>
          </p:cNvPr>
          <p:cNvSpPr txBox="1"/>
          <p:nvPr/>
        </p:nvSpPr>
        <p:spPr>
          <a:xfrm>
            <a:off x="8969526" y="4775555"/>
            <a:ext cx="2022324" cy="152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Diferencias Salariales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:a16="http://schemas.microsoft.com/office/drawing/2014/main" id="{9388A463-8905-884A-473D-65D4E39AACD1}"/>
              </a:ext>
            </a:extLst>
          </p:cNvPr>
          <p:cNvSpPr txBox="1"/>
          <p:nvPr/>
        </p:nvSpPr>
        <p:spPr>
          <a:xfrm>
            <a:off x="15317712" y="5052361"/>
            <a:ext cx="2022324" cy="212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Limitaciones en el acceso al trabajo</a:t>
            </a: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EF3F3B4D-12A8-26AA-5295-3DEC0CEB075E}"/>
              </a:ext>
            </a:extLst>
          </p:cNvPr>
          <p:cNvSpPr txBox="1"/>
          <p:nvPr/>
        </p:nvSpPr>
        <p:spPr>
          <a:xfrm>
            <a:off x="14109738" y="7555709"/>
            <a:ext cx="2022324" cy="152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Mayor índice de pobreza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D99B53A5-666A-2F4C-0DA0-570C6203F623}"/>
              </a:ext>
            </a:extLst>
          </p:cNvPr>
          <p:cNvSpPr txBox="1"/>
          <p:nvPr/>
        </p:nvSpPr>
        <p:spPr>
          <a:xfrm>
            <a:off x="9980688" y="7055606"/>
            <a:ext cx="2022324" cy="152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2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Deserció</a:t>
            </a:r>
            <a:r>
              <a:rPr lang="es-ES" sz="2600" dirty="0">
                <a:solidFill>
                  <a:srgbClr val="000000"/>
                </a:solidFill>
                <a:latin typeface="Arial" panose="020B0604020202020204" pitchFamily="34" charset="0"/>
              </a:rPr>
              <a:t>n Escolar</a:t>
            </a:r>
            <a:endParaRPr lang="es-ES" sz="2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99650B2B-5241-35F0-9F6B-6CF0420A1828}"/>
              </a:ext>
            </a:extLst>
          </p:cNvPr>
          <p:cNvSpPr txBox="1"/>
          <p:nvPr/>
        </p:nvSpPr>
        <p:spPr>
          <a:xfrm>
            <a:off x="1182662" y="2177575"/>
            <a:ext cx="6596316" cy="2516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endParaRPr lang="es-E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 el Perú, desde la Colonia, </a:t>
            </a:r>
            <a:r>
              <a:rPr lang="es-PE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ha existido una estructura social discriminatoria y excluyente </a:t>
            </a:r>
            <a:r>
              <a:rPr lang="es-P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que afecta a la población indígena y la población afrodescendiente.</a:t>
            </a:r>
            <a:endParaRPr lang="es-ES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C87C1E3D-CEE7-B0FB-AFFC-F78C5BAFA21D}"/>
              </a:ext>
            </a:extLst>
          </p:cNvPr>
          <p:cNvSpPr txBox="1"/>
          <p:nvPr/>
        </p:nvSpPr>
        <p:spPr>
          <a:xfrm>
            <a:off x="1195134" y="5181347"/>
            <a:ext cx="6596316" cy="42484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Dichas prácticas </a:t>
            </a:r>
            <a:r>
              <a:rPr lang="es-PE" sz="2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 han mantenido vigentes gracias a estructuras políticas, jurídicas y sociales, así como estándares culturales</a:t>
            </a:r>
            <a:r>
              <a:rPr lang="es-P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que generan desventajas para estas poblaciones.</a:t>
            </a:r>
          </a:p>
          <a:p>
            <a:pPr algn="just">
              <a:buNone/>
            </a:pPr>
            <a:r>
              <a:rPr lang="es-PE" sz="18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s-PE" sz="2400" b="0" i="0" dirty="0">
                <a:effectLst/>
                <a:latin typeface="Arial" panose="020B0604020202020204" pitchFamily="34" charset="0"/>
              </a:rPr>
              <a:t>Sin embargo, </a:t>
            </a:r>
            <a:r>
              <a:rPr lang="es-PE" sz="2400" b="1" i="0" dirty="0">
                <a:effectLst/>
                <a:latin typeface="Arial" panose="020B0604020202020204" pitchFamily="34" charset="0"/>
              </a:rPr>
              <a:t>los efectos de la discriminación estructural pueden reflejarse en el vínculo entre etnicidad y brechas sociales.</a:t>
            </a:r>
            <a:r>
              <a:rPr lang="es-PE" sz="3200" b="1" i="0" dirty="0">
                <a:effectLst/>
                <a:latin typeface="Arial" panose="020B0604020202020204" pitchFamily="34" charset="0"/>
              </a:rPr>
              <a:t> </a:t>
            </a:r>
            <a:endParaRPr lang="es-ES" sz="3200" b="1" i="0" u="none" strike="noStrike" baseline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27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>
            <a:off x="2895599" y="2324102"/>
            <a:ext cx="3577753" cy="3403850"/>
            <a:chOff x="418114" y="-884157"/>
            <a:chExt cx="854326" cy="812800"/>
          </a:xfrm>
        </p:grpSpPr>
        <p:sp>
          <p:nvSpPr>
            <p:cNvPr id="4" name="Freeform 4"/>
            <p:cNvSpPr/>
            <p:nvPr/>
          </p:nvSpPr>
          <p:spPr>
            <a:xfrm>
              <a:off x="418114" y="-884157"/>
              <a:ext cx="854326" cy="812800"/>
            </a:xfrm>
            <a:custGeom>
              <a:avLst/>
              <a:gdLst/>
              <a:ahLst/>
              <a:cxnLst/>
              <a:rect l="l" t="t" r="r" b="b"/>
              <a:pathLst>
                <a:path w="854326" h="812800">
                  <a:moveTo>
                    <a:pt x="49770" y="0"/>
                  </a:moveTo>
                  <a:lnTo>
                    <a:pt x="804556" y="0"/>
                  </a:lnTo>
                  <a:cubicBezTo>
                    <a:pt x="832043" y="0"/>
                    <a:pt x="854326" y="22283"/>
                    <a:pt x="854326" y="49770"/>
                  </a:cubicBezTo>
                  <a:lnTo>
                    <a:pt x="854326" y="763030"/>
                  </a:lnTo>
                  <a:cubicBezTo>
                    <a:pt x="854326" y="776230"/>
                    <a:pt x="849082" y="788889"/>
                    <a:pt x="839749" y="798223"/>
                  </a:cubicBezTo>
                  <a:cubicBezTo>
                    <a:pt x="830415" y="807556"/>
                    <a:pt x="817756" y="812800"/>
                    <a:pt x="804556" y="812800"/>
                  </a:cubicBezTo>
                  <a:lnTo>
                    <a:pt x="49770" y="812800"/>
                  </a:lnTo>
                  <a:cubicBezTo>
                    <a:pt x="22283" y="812800"/>
                    <a:pt x="0" y="790517"/>
                    <a:pt x="0" y="763030"/>
                  </a:cubicBezTo>
                  <a:lnTo>
                    <a:pt x="0" y="49770"/>
                  </a:lnTo>
                  <a:cubicBezTo>
                    <a:pt x="0" y="22283"/>
                    <a:pt x="22283" y="0"/>
                    <a:pt x="49770" y="0"/>
                  </a:cubicBezTo>
                  <a:close/>
                </a:path>
              </a:pathLst>
            </a:custGeom>
            <a:blipFill>
              <a:blip r:embed="rId3"/>
              <a:stretch>
                <a:fillRect l="-44451" t="-6274" r="-35128" b="-4790"/>
              </a:stretch>
            </a:blipFill>
          </p:spPr>
          <p:txBody>
            <a:bodyPr/>
            <a:lstStyle/>
            <a:p>
              <a:endParaRPr lang="es-PE" dirty="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760764" y="2552700"/>
            <a:ext cx="9145553" cy="60161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dirty="0" err="1">
                <a:latin typeface="Open Sans Bold"/>
                <a:ea typeface="Open Sans Bold"/>
                <a:cs typeface="Open Sans Bold"/>
                <a:sym typeface="Open Sans Bold"/>
              </a:rPr>
              <a:t>Racismo</a:t>
            </a:r>
            <a:r>
              <a:rPr lang="en-US" sz="2667" dirty="0"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667" dirty="0" err="1">
                <a:latin typeface="Open Sans Bold"/>
                <a:ea typeface="Open Sans Bold"/>
                <a:cs typeface="Open Sans Bold"/>
                <a:sym typeface="Open Sans Bold"/>
              </a:rPr>
              <a:t>discriminación</a:t>
            </a:r>
            <a:r>
              <a:rPr lang="en-US" sz="2667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dirty="0" err="1">
                <a:latin typeface="Open Sans Bold"/>
                <a:ea typeface="Open Sans Bold"/>
                <a:cs typeface="Open Sans Bold"/>
                <a:sym typeface="Open Sans Bold"/>
              </a:rPr>
              <a:t>étnico</a:t>
            </a:r>
            <a:r>
              <a:rPr lang="en-US" sz="2667" dirty="0">
                <a:latin typeface="Open Sans Bold"/>
                <a:ea typeface="Open Sans Bold"/>
                <a:cs typeface="Open Sans Bold"/>
                <a:sym typeface="Open Sans Bold"/>
              </a:rPr>
              <a:t>-racial</a:t>
            </a:r>
            <a:r>
              <a:rPr lang="en-US" sz="2667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287985" lvl="1" algn="just">
              <a:lnSpc>
                <a:spcPts val="4348"/>
              </a:lnSpc>
            </a:pP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(Personas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afrodescendientes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y/o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pertenecientes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pueblos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indígenas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andinos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amazónicos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Discriminación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identidad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género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orientación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sexual (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especialmente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hacia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personas trans).</a:t>
            </a:r>
          </a:p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Xenofobia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discriminación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origen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extranjero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Edad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(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discriminación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hacia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adultos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mayores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).</a:t>
            </a:r>
          </a:p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Discriminación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discapacidad</a:t>
            </a:r>
            <a:r>
              <a:rPr lang="en-US" sz="26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  <a:p>
            <a:pPr marL="575969" lvl="1" indent="-287984" algn="just">
              <a:lnSpc>
                <a:spcPts val="4348"/>
              </a:lnSpc>
              <a:buFont typeface="Arial"/>
              <a:buChar char="•"/>
            </a:pP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Manifestaciones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: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estereotipos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invisibilización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lenguaje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desigual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, </a:t>
            </a:r>
            <a:r>
              <a:rPr lang="en-US" sz="2667" b="1" dirty="0" err="1">
                <a:latin typeface="Open Sans Bold"/>
                <a:ea typeface="Open Sans Bold"/>
                <a:cs typeface="Open Sans Bold"/>
                <a:sym typeface="Open Sans Bold"/>
              </a:rPr>
              <a:t>caricaturización</a:t>
            </a:r>
            <a:r>
              <a:rPr lang="en-US" sz="2667" b="1" dirty="0">
                <a:latin typeface="Open Sans Bold"/>
                <a:ea typeface="Open Sans Bold"/>
                <a:cs typeface="Open Sans Bold"/>
                <a:sym typeface="Open Sans Bold"/>
              </a:rPr>
              <a:t> cultural.</a:t>
            </a:r>
          </a:p>
          <a:p>
            <a:pPr algn="just">
              <a:lnSpc>
                <a:spcPts val="4348"/>
              </a:lnSpc>
            </a:pPr>
            <a:endParaRPr lang="en-US" sz="2667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2883308" y="6134100"/>
            <a:ext cx="3590043" cy="3403850"/>
            <a:chOff x="0" y="0"/>
            <a:chExt cx="829325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29325" cy="812800"/>
            </a:xfrm>
            <a:custGeom>
              <a:avLst/>
              <a:gdLst/>
              <a:ahLst/>
              <a:cxnLst/>
              <a:rect l="l" t="t" r="r" b="b"/>
              <a:pathLst>
                <a:path w="829325" h="812800">
                  <a:moveTo>
                    <a:pt x="51270" y="0"/>
                  </a:moveTo>
                  <a:lnTo>
                    <a:pt x="778055" y="0"/>
                  </a:lnTo>
                  <a:cubicBezTo>
                    <a:pt x="791652" y="0"/>
                    <a:pt x="804693" y="5402"/>
                    <a:pt x="814308" y="15017"/>
                  </a:cubicBezTo>
                  <a:cubicBezTo>
                    <a:pt x="823923" y="24632"/>
                    <a:pt x="829325" y="37673"/>
                    <a:pt x="829325" y="51270"/>
                  </a:cubicBezTo>
                  <a:lnTo>
                    <a:pt x="829325" y="761530"/>
                  </a:lnTo>
                  <a:cubicBezTo>
                    <a:pt x="829325" y="775127"/>
                    <a:pt x="823923" y="788168"/>
                    <a:pt x="814308" y="797783"/>
                  </a:cubicBezTo>
                  <a:cubicBezTo>
                    <a:pt x="804693" y="807398"/>
                    <a:pt x="791652" y="812800"/>
                    <a:pt x="778055" y="812800"/>
                  </a:cubicBezTo>
                  <a:lnTo>
                    <a:pt x="51270" y="812800"/>
                  </a:lnTo>
                  <a:cubicBezTo>
                    <a:pt x="37673" y="812800"/>
                    <a:pt x="24632" y="807398"/>
                    <a:pt x="15017" y="797783"/>
                  </a:cubicBezTo>
                  <a:cubicBezTo>
                    <a:pt x="5402" y="788168"/>
                    <a:pt x="0" y="775127"/>
                    <a:pt x="0" y="761530"/>
                  </a:cubicBezTo>
                  <a:lnTo>
                    <a:pt x="0" y="51270"/>
                  </a:lnTo>
                  <a:cubicBezTo>
                    <a:pt x="0" y="37673"/>
                    <a:pt x="5402" y="24632"/>
                    <a:pt x="15017" y="15017"/>
                  </a:cubicBezTo>
                  <a:cubicBezTo>
                    <a:pt x="24632" y="5402"/>
                    <a:pt x="37673" y="0"/>
                    <a:pt x="51270" y="0"/>
                  </a:cubicBezTo>
                  <a:close/>
                </a:path>
              </a:pathLst>
            </a:custGeom>
            <a:blipFill>
              <a:blip r:embed="rId4"/>
              <a:stretch>
                <a:fillRect l="-36701" r="-37534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17625" y="504028"/>
            <a:ext cx="16360775" cy="908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57"/>
              </a:lnSpc>
            </a:pPr>
            <a:r>
              <a:rPr lang="en-US" sz="532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Tipos</a:t>
            </a:r>
            <a:r>
              <a:rPr lang="en-US" sz="532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de </a:t>
            </a:r>
            <a:r>
              <a:rPr lang="en-US" sz="532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discriminación</a:t>
            </a:r>
            <a:r>
              <a:rPr lang="en-US" sz="532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32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</a:t>
            </a:r>
            <a:r>
              <a:rPr lang="en-US" sz="532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32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medios</a:t>
            </a:r>
            <a:r>
              <a:rPr lang="en-US" sz="5326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326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peruanos</a:t>
            </a:r>
            <a:endParaRPr lang="en-US" sz="5326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60113" y="9070054"/>
            <a:ext cx="5439870" cy="33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782"/>
              </a:lnSpc>
            </a:pPr>
            <a:r>
              <a:rPr lang="en-US" sz="1987" i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Fuente: MTC &amp; CONCORTV (2022)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4425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>
            <a:off x="1732841" y="3670915"/>
            <a:ext cx="8795318" cy="5438990"/>
            <a:chOff x="0" y="0"/>
            <a:chExt cx="2316462" cy="14324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462" cy="1432491"/>
            </a:xfrm>
            <a:custGeom>
              <a:avLst/>
              <a:gdLst/>
              <a:ahLst/>
              <a:cxnLst/>
              <a:rect l="l" t="t" r="r" b="b"/>
              <a:pathLst>
                <a:path w="2316462" h="1432491">
                  <a:moveTo>
                    <a:pt x="44892" y="0"/>
                  </a:moveTo>
                  <a:lnTo>
                    <a:pt x="2271570" y="0"/>
                  </a:lnTo>
                  <a:cubicBezTo>
                    <a:pt x="2283477" y="0"/>
                    <a:pt x="2294895" y="4730"/>
                    <a:pt x="2303314" y="13149"/>
                  </a:cubicBezTo>
                  <a:cubicBezTo>
                    <a:pt x="2311733" y="21567"/>
                    <a:pt x="2316462" y="32986"/>
                    <a:pt x="2316462" y="44892"/>
                  </a:cubicBezTo>
                  <a:lnTo>
                    <a:pt x="2316462" y="1387599"/>
                  </a:lnTo>
                  <a:cubicBezTo>
                    <a:pt x="2316462" y="1412392"/>
                    <a:pt x="2296364" y="1432491"/>
                    <a:pt x="2271570" y="1432491"/>
                  </a:cubicBezTo>
                  <a:lnTo>
                    <a:pt x="44892" y="1432491"/>
                  </a:lnTo>
                  <a:cubicBezTo>
                    <a:pt x="32986" y="1432491"/>
                    <a:pt x="21567" y="1427761"/>
                    <a:pt x="13149" y="1419343"/>
                  </a:cubicBezTo>
                  <a:cubicBezTo>
                    <a:pt x="4730" y="1410924"/>
                    <a:pt x="0" y="1399505"/>
                    <a:pt x="0" y="1387599"/>
                  </a:cubicBezTo>
                  <a:lnTo>
                    <a:pt x="0" y="44892"/>
                  </a:lnTo>
                  <a:cubicBezTo>
                    <a:pt x="0" y="32986"/>
                    <a:pt x="4730" y="21567"/>
                    <a:pt x="13149" y="13149"/>
                  </a:cubicBezTo>
                  <a:cubicBezTo>
                    <a:pt x="21567" y="4730"/>
                    <a:pt x="32986" y="0"/>
                    <a:pt x="44892" y="0"/>
                  </a:cubicBezTo>
                  <a:close/>
                </a:path>
              </a:pathLst>
            </a:custGeom>
            <a:solidFill>
              <a:srgbClr val="E1E0DD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316462" cy="1508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6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799516" y="3945132"/>
            <a:ext cx="8329482" cy="52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Refuerzan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prejuicios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discriminación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población.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Fomentan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baja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autoestima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invisibilización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especialmente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grupos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vulnerables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Desinforman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 la audiencia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incluyendo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niños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niñas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adolescentes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afectando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construcción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identidad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valores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Perpetúan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exclusión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y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desigualdad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la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sociedad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Peruana.</a:t>
            </a:r>
          </a:p>
          <a:p>
            <a:pPr algn="just">
              <a:lnSpc>
                <a:spcPts val="4185"/>
              </a:lnSpc>
            </a:pPr>
            <a:endParaRPr lang="en-US" sz="2567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17625" y="52085"/>
            <a:ext cx="16970375" cy="184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7"/>
              </a:lnSpc>
            </a:pPr>
            <a:r>
              <a:rPr lang="en-US" sz="532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Consecuencias de representaciones estereotipadas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6C15D6B-A26C-9897-BF9D-2DBD57ED2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8" t="15185" r="13888" b="5555"/>
          <a:stretch/>
        </p:blipFill>
        <p:spPr>
          <a:xfrm rot="21297019">
            <a:off x="11339084" y="2933700"/>
            <a:ext cx="6281923" cy="5933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>
            <a:off x="1611736" y="3358241"/>
            <a:ext cx="8795318" cy="5438990"/>
            <a:chOff x="0" y="0"/>
            <a:chExt cx="2316462" cy="143249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462" cy="1432491"/>
            </a:xfrm>
            <a:custGeom>
              <a:avLst/>
              <a:gdLst/>
              <a:ahLst/>
              <a:cxnLst/>
              <a:rect l="l" t="t" r="r" b="b"/>
              <a:pathLst>
                <a:path w="2316462" h="1432491">
                  <a:moveTo>
                    <a:pt x="44892" y="0"/>
                  </a:moveTo>
                  <a:lnTo>
                    <a:pt x="2271570" y="0"/>
                  </a:lnTo>
                  <a:cubicBezTo>
                    <a:pt x="2283477" y="0"/>
                    <a:pt x="2294895" y="4730"/>
                    <a:pt x="2303314" y="13149"/>
                  </a:cubicBezTo>
                  <a:cubicBezTo>
                    <a:pt x="2311733" y="21567"/>
                    <a:pt x="2316462" y="32986"/>
                    <a:pt x="2316462" y="44892"/>
                  </a:cubicBezTo>
                  <a:lnTo>
                    <a:pt x="2316462" y="1387599"/>
                  </a:lnTo>
                  <a:cubicBezTo>
                    <a:pt x="2316462" y="1412392"/>
                    <a:pt x="2296364" y="1432491"/>
                    <a:pt x="2271570" y="1432491"/>
                  </a:cubicBezTo>
                  <a:lnTo>
                    <a:pt x="44892" y="1432491"/>
                  </a:lnTo>
                  <a:cubicBezTo>
                    <a:pt x="32986" y="1432491"/>
                    <a:pt x="21567" y="1427761"/>
                    <a:pt x="13149" y="1419343"/>
                  </a:cubicBezTo>
                  <a:cubicBezTo>
                    <a:pt x="4730" y="1410924"/>
                    <a:pt x="0" y="1399505"/>
                    <a:pt x="0" y="1387599"/>
                  </a:cubicBezTo>
                  <a:lnTo>
                    <a:pt x="0" y="44892"/>
                  </a:lnTo>
                  <a:cubicBezTo>
                    <a:pt x="0" y="32986"/>
                    <a:pt x="4730" y="21567"/>
                    <a:pt x="13149" y="13149"/>
                  </a:cubicBezTo>
                  <a:cubicBezTo>
                    <a:pt x="21567" y="4730"/>
                    <a:pt x="32986" y="0"/>
                    <a:pt x="44892" y="0"/>
                  </a:cubicBezTo>
                  <a:close/>
                </a:path>
              </a:pathLst>
            </a:custGeom>
            <a:solidFill>
              <a:srgbClr val="E1E0DD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316462" cy="15086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05276" y="2794823"/>
            <a:ext cx="5954024" cy="3403850"/>
            <a:chOff x="0" y="0"/>
            <a:chExt cx="142175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1752" cy="812800"/>
            </a:xfrm>
            <a:custGeom>
              <a:avLst/>
              <a:gdLst/>
              <a:ahLst/>
              <a:cxnLst/>
              <a:rect l="l" t="t" r="r" b="b"/>
              <a:pathLst>
                <a:path w="1421752" h="812800">
                  <a:moveTo>
                    <a:pt x="29907" y="0"/>
                  </a:moveTo>
                  <a:lnTo>
                    <a:pt x="1391846" y="0"/>
                  </a:lnTo>
                  <a:cubicBezTo>
                    <a:pt x="1399777" y="0"/>
                    <a:pt x="1407384" y="3151"/>
                    <a:pt x="1412993" y="8759"/>
                  </a:cubicBezTo>
                  <a:cubicBezTo>
                    <a:pt x="1418601" y="14368"/>
                    <a:pt x="1421752" y="21975"/>
                    <a:pt x="1421752" y="29907"/>
                  </a:cubicBezTo>
                  <a:lnTo>
                    <a:pt x="1421752" y="782893"/>
                  </a:lnTo>
                  <a:cubicBezTo>
                    <a:pt x="1421752" y="799410"/>
                    <a:pt x="1408363" y="812800"/>
                    <a:pt x="1391846" y="812800"/>
                  </a:cubicBezTo>
                  <a:lnTo>
                    <a:pt x="29907" y="812800"/>
                  </a:lnTo>
                  <a:cubicBezTo>
                    <a:pt x="21975" y="812800"/>
                    <a:pt x="14368" y="809649"/>
                    <a:pt x="8759" y="804041"/>
                  </a:cubicBezTo>
                  <a:cubicBezTo>
                    <a:pt x="3151" y="798432"/>
                    <a:pt x="0" y="790825"/>
                    <a:pt x="0" y="782893"/>
                  </a:cubicBezTo>
                  <a:lnTo>
                    <a:pt x="0" y="29907"/>
                  </a:lnTo>
                  <a:cubicBezTo>
                    <a:pt x="0" y="21975"/>
                    <a:pt x="3151" y="14368"/>
                    <a:pt x="8759" y="8759"/>
                  </a:cubicBezTo>
                  <a:cubicBezTo>
                    <a:pt x="14368" y="3151"/>
                    <a:pt x="21975" y="0"/>
                    <a:pt x="29907" y="0"/>
                  </a:cubicBezTo>
                  <a:close/>
                </a:path>
              </a:pathLst>
            </a:custGeom>
            <a:blipFill>
              <a:blip r:embed="rId3"/>
              <a:stretch>
                <a:fillRect l="-816" r="-816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611736" y="3577056"/>
            <a:ext cx="8519789" cy="5203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Inclusión de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activistas y representantes de colectivos diversos</a:t>
            </a: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en medios.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Evitar estereotipos y lenguaje discriminatorio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(ej. no usar "pobladores" vs "ciudadanos").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Difundir contenido que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refleje la diversidad cultural y social del país.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Fortalecimiento de capacidades a periodistas y comunicadores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 temas de discriminación y derechos humanos.</a:t>
            </a:r>
          </a:p>
          <a:p>
            <a:pPr algn="just">
              <a:lnSpc>
                <a:spcPts val="4185"/>
              </a:lnSpc>
            </a:pPr>
            <a:endParaRPr lang="en-US" sz="2567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317625" y="52085"/>
            <a:ext cx="11442881" cy="184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7"/>
              </a:lnSpc>
            </a:pPr>
            <a:r>
              <a:rPr lang="en-US" sz="532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Buenas prácticas para mejorar representación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05276" y="6448554"/>
            <a:ext cx="5954024" cy="3403850"/>
            <a:chOff x="0" y="0"/>
            <a:chExt cx="142175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21752" cy="812800"/>
            </a:xfrm>
            <a:custGeom>
              <a:avLst/>
              <a:gdLst/>
              <a:ahLst/>
              <a:cxnLst/>
              <a:rect l="l" t="t" r="r" b="b"/>
              <a:pathLst>
                <a:path w="1421752" h="812800">
                  <a:moveTo>
                    <a:pt x="29907" y="0"/>
                  </a:moveTo>
                  <a:lnTo>
                    <a:pt x="1391846" y="0"/>
                  </a:lnTo>
                  <a:cubicBezTo>
                    <a:pt x="1399777" y="0"/>
                    <a:pt x="1407384" y="3151"/>
                    <a:pt x="1412993" y="8759"/>
                  </a:cubicBezTo>
                  <a:cubicBezTo>
                    <a:pt x="1418601" y="14368"/>
                    <a:pt x="1421752" y="21975"/>
                    <a:pt x="1421752" y="29907"/>
                  </a:cubicBezTo>
                  <a:lnTo>
                    <a:pt x="1421752" y="782893"/>
                  </a:lnTo>
                  <a:cubicBezTo>
                    <a:pt x="1421752" y="799410"/>
                    <a:pt x="1408363" y="812800"/>
                    <a:pt x="1391846" y="812800"/>
                  </a:cubicBezTo>
                  <a:lnTo>
                    <a:pt x="29907" y="812800"/>
                  </a:lnTo>
                  <a:cubicBezTo>
                    <a:pt x="21975" y="812800"/>
                    <a:pt x="14368" y="809649"/>
                    <a:pt x="8759" y="804041"/>
                  </a:cubicBezTo>
                  <a:cubicBezTo>
                    <a:pt x="3151" y="798432"/>
                    <a:pt x="0" y="790825"/>
                    <a:pt x="0" y="782893"/>
                  </a:cubicBezTo>
                  <a:lnTo>
                    <a:pt x="0" y="29907"/>
                  </a:lnTo>
                  <a:cubicBezTo>
                    <a:pt x="0" y="21975"/>
                    <a:pt x="3151" y="14368"/>
                    <a:pt x="8759" y="8759"/>
                  </a:cubicBezTo>
                  <a:cubicBezTo>
                    <a:pt x="14368" y="3151"/>
                    <a:pt x="21975" y="0"/>
                    <a:pt x="29907" y="0"/>
                  </a:cubicBezTo>
                  <a:close/>
                </a:path>
              </a:pathLst>
            </a:custGeom>
            <a:blipFill>
              <a:blip r:embed="rId4"/>
              <a:stretch>
                <a:fillRect l="-816" r="-816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>
            <a:off x="1611736" y="3548548"/>
            <a:ext cx="8795318" cy="4902669"/>
            <a:chOff x="0" y="0"/>
            <a:chExt cx="2316462" cy="12912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462" cy="1291238"/>
            </a:xfrm>
            <a:custGeom>
              <a:avLst/>
              <a:gdLst/>
              <a:ahLst/>
              <a:cxnLst/>
              <a:rect l="l" t="t" r="r" b="b"/>
              <a:pathLst>
                <a:path w="2316462" h="1291238">
                  <a:moveTo>
                    <a:pt x="44892" y="0"/>
                  </a:moveTo>
                  <a:lnTo>
                    <a:pt x="2271570" y="0"/>
                  </a:lnTo>
                  <a:cubicBezTo>
                    <a:pt x="2283477" y="0"/>
                    <a:pt x="2294895" y="4730"/>
                    <a:pt x="2303314" y="13149"/>
                  </a:cubicBezTo>
                  <a:cubicBezTo>
                    <a:pt x="2311733" y="21567"/>
                    <a:pt x="2316462" y="32986"/>
                    <a:pt x="2316462" y="44892"/>
                  </a:cubicBezTo>
                  <a:lnTo>
                    <a:pt x="2316462" y="1246346"/>
                  </a:lnTo>
                  <a:cubicBezTo>
                    <a:pt x="2316462" y="1258252"/>
                    <a:pt x="2311733" y="1269671"/>
                    <a:pt x="2303314" y="1278090"/>
                  </a:cubicBezTo>
                  <a:cubicBezTo>
                    <a:pt x="2294895" y="1286508"/>
                    <a:pt x="2283477" y="1291238"/>
                    <a:pt x="2271570" y="1291238"/>
                  </a:cubicBezTo>
                  <a:lnTo>
                    <a:pt x="44892" y="1291238"/>
                  </a:lnTo>
                  <a:cubicBezTo>
                    <a:pt x="20099" y="1291238"/>
                    <a:pt x="0" y="1271139"/>
                    <a:pt x="0" y="1246346"/>
                  </a:cubicBezTo>
                  <a:lnTo>
                    <a:pt x="0" y="44892"/>
                  </a:lnTo>
                  <a:cubicBezTo>
                    <a:pt x="0" y="32986"/>
                    <a:pt x="4730" y="21567"/>
                    <a:pt x="13149" y="13149"/>
                  </a:cubicBezTo>
                  <a:cubicBezTo>
                    <a:pt x="21567" y="4730"/>
                    <a:pt x="32986" y="0"/>
                    <a:pt x="44892" y="0"/>
                  </a:cubicBezTo>
                  <a:close/>
                </a:path>
              </a:pathLst>
            </a:custGeom>
            <a:solidFill>
              <a:srgbClr val="E1E0DD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316462" cy="13674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1305276" y="2794823"/>
            <a:ext cx="5954024" cy="3403850"/>
            <a:chOff x="0" y="0"/>
            <a:chExt cx="1421752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21752" cy="812800"/>
            </a:xfrm>
            <a:custGeom>
              <a:avLst/>
              <a:gdLst/>
              <a:ahLst/>
              <a:cxnLst/>
              <a:rect l="l" t="t" r="r" b="b"/>
              <a:pathLst>
                <a:path w="1421752" h="812800">
                  <a:moveTo>
                    <a:pt x="29907" y="0"/>
                  </a:moveTo>
                  <a:lnTo>
                    <a:pt x="1391846" y="0"/>
                  </a:lnTo>
                  <a:cubicBezTo>
                    <a:pt x="1399777" y="0"/>
                    <a:pt x="1407384" y="3151"/>
                    <a:pt x="1412993" y="8759"/>
                  </a:cubicBezTo>
                  <a:cubicBezTo>
                    <a:pt x="1418601" y="14368"/>
                    <a:pt x="1421752" y="21975"/>
                    <a:pt x="1421752" y="29907"/>
                  </a:cubicBezTo>
                  <a:lnTo>
                    <a:pt x="1421752" y="782893"/>
                  </a:lnTo>
                  <a:cubicBezTo>
                    <a:pt x="1421752" y="799410"/>
                    <a:pt x="1408363" y="812800"/>
                    <a:pt x="1391846" y="812800"/>
                  </a:cubicBezTo>
                  <a:lnTo>
                    <a:pt x="29907" y="812800"/>
                  </a:lnTo>
                  <a:cubicBezTo>
                    <a:pt x="21975" y="812800"/>
                    <a:pt x="14368" y="809649"/>
                    <a:pt x="8759" y="804041"/>
                  </a:cubicBezTo>
                  <a:cubicBezTo>
                    <a:pt x="3151" y="798432"/>
                    <a:pt x="0" y="790825"/>
                    <a:pt x="0" y="782893"/>
                  </a:cubicBezTo>
                  <a:lnTo>
                    <a:pt x="0" y="29907"/>
                  </a:lnTo>
                  <a:cubicBezTo>
                    <a:pt x="0" y="21975"/>
                    <a:pt x="3151" y="14368"/>
                    <a:pt x="8759" y="8759"/>
                  </a:cubicBezTo>
                  <a:cubicBezTo>
                    <a:pt x="14368" y="3151"/>
                    <a:pt x="21975" y="0"/>
                    <a:pt x="29907" y="0"/>
                  </a:cubicBezTo>
                  <a:close/>
                </a:path>
              </a:pathLst>
            </a:custGeom>
            <a:blipFill>
              <a:blip r:embed="rId3"/>
              <a:stretch>
                <a:fillRect l="-816" r="-816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305276" y="6448554"/>
            <a:ext cx="5954024" cy="3403850"/>
            <a:chOff x="0" y="0"/>
            <a:chExt cx="1421752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1752" cy="812800"/>
            </a:xfrm>
            <a:custGeom>
              <a:avLst/>
              <a:gdLst/>
              <a:ahLst/>
              <a:cxnLst/>
              <a:rect l="l" t="t" r="r" b="b"/>
              <a:pathLst>
                <a:path w="1421752" h="812800">
                  <a:moveTo>
                    <a:pt x="29907" y="0"/>
                  </a:moveTo>
                  <a:lnTo>
                    <a:pt x="1391846" y="0"/>
                  </a:lnTo>
                  <a:cubicBezTo>
                    <a:pt x="1399777" y="0"/>
                    <a:pt x="1407384" y="3151"/>
                    <a:pt x="1412993" y="8759"/>
                  </a:cubicBezTo>
                  <a:cubicBezTo>
                    <a:pt x="1418601" y="14368"/>
                    <a:pt x="1421752" y="21975"/>
                    <a:pt x="1421752" y="29907"/>
                  </a:cubicBezTo>
                  <a:lnTo>
                    <a:pt x="1421752" y="782893"/>
                  </a:lnTo>
                  <a:cubicBezTo>
                    <a:pt x="1421752" y="799410"/>
                    <a:pt x="1408363" y="812800"/>
                    <a:pt x="1391846" y="812800"/>
                  </a:cubicBezTo>
                  <a:lnTo>
                    <a:pt x="29907" y="812800"/>
                  </a:lnTo>
                  <a:cubicBezTo>
                    <a:pt x="21975" y="812800"/>
                    <a:pt x="14368" y="809649"/>
                    <a:pt x="8759" y="804041"/>
                  </a:cubicBezTo>
                  <a:cubicBezTo>
                    <a:pt x="3151" y="798432"/>
                    <a:pt x="0" y="790825"/>
                    <a:pt x="0" y="782893"/>
                  </a:cubicBezTo>
                  <a:lnTo>
                    <a:pt x="0" y="29907"/>
                  </a:lnTo>
                  <a:cubicBezTo>
                    <a:pt x="0" y="21975"/>
                    <a:pt x="3151" y="14368"/>
                    <a:pt x="8759" y="8759"/>
                  </a:cubicBezTo>
                  <a:cubicBezTo>
                    <a:pt x="14368" y="3151"/>
                    <a:pt x="21975" y="0"/>
                    <a:pt x="29907" y="0"/>
                  </a:cubicBezTo>
                  <a:close/>
                </a:path>
              </a:pathLst>
            </a:custGeom>
            <a:blipFill>
              <a:blip r:embed="rId4"/>
              <a:stretch>
                <a:fillRect l="-800" r="-800"/>
              </a:stretch>
            </a:blipFill>
          </p:spPr>
          <p:txBody>
            <a:bodyPr/>
            <a:lstStyle/>
            <a:p>
              <a:endParaRPr lang="es-PE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611736" y="3923070"/>
            <a:ext cx="8519789" cy="415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 agentes de cambio que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visibilicen y valoren la diversidad cultural</a:t>
            </a: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Educar y sensibilizar a la audiencia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contra la discriminación y prejuicios.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Garantizar la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representación plural y justa</a:t>
            </a: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los sectores sociales.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Crear </a:t>
            </a:r>
            <a:r>
              <a:rPr lang="en-US" sz="2567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espacios de diálogo inclusivos </a:t>
            </a:r>
            <a:r>
              <a:rPr lang="en-US" sz="2567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 responsables.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17625" y="52085"/>
            <a:ext cx="11442881" cy="184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7"/>
              </a:lnSpc>
            </a:pPr>
            <a:r>
              <a:rPr lang="en-US" sz="532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Rol de los medios de los medios de comunicación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436849" cy="10347682"/>
          </a:xfrm>
          <a:custGeom>
            <a:avLst/>
            <a:gdLst/>
            <a:ahLst/>
            <a:cxnLst/>
            <a:rect l="l" t="t" r="r" b="b"/>
            <a:pathLst>
              <a:path w="18436849" h="10347682">
                <a:moveTo>
                  <a:pt x="0" y="0"/>
                </a:moveTo>
                <a:lnTo>
                  <a:pt x="18436849" y="0"/>
                </a:lnTo>
                <a:lnTo>
                  <a:pt x="18436849" y="10347682"/>
                </a:lnTo>
                <a:lnTo>
                  <a:pt x="0" y="103476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grpSp>
        <p:nvGrpSpPr>
          <p:cNvPr id="3" name="Group 3"/>
          <p:cNvGrpSpPr/>
          <p:nvPr/>
        </p:nvGrpSpPr>
        <p:grpSpPr>
          <a:xfrm>
            <a:off x="8362846" y="3526987"/>
            <a:ext cx="8795318" cy="3293708"/>
            <a:chOff x="0" y="0"/>
            <a:chExt cx="2316462" cy="86747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16462" cy="867479"/>
            </a:xfrm>
            <a:custGeom>
              <a:avLst/>
              <a:gdLst/>
              <a:ahLst/>
              <a:cxnLst/>
              <a:rect l="l" t="t" r="r" b="b"/>
              <a:pathLst>
                <a:path w="2316462" h="867479">
                  <a:moveTo>
                    <a:pt x="44892" y="0"/>
                  </a:moveTo>
                  <a:lnTo>
                    <a:pt x="2271570" y="0"/>
                  </a:lnTo>
                  <a:cubicBezTo>
                    <a:pt x="2283477" y="0"/>
                    <a:pt x="2294895" y="4730"/>
                    <a:pt x="2303314" y="13149"/>
                  </a:cubicBezTo>
                  <a:cubicBezTo>
                    <a:pt x="2311733" y="21567"/>
                    <a:pt x="2316462" y="32986"/>
                    <a:pt x="2316462" y="44892"/>
                  </a:cubicBezTo>
                  <a:lnTo>
                    <a:pt x="2316462" y="822587"/>
                  </a:lnTo>
                  <a:cubicBezTo>
                    <a:pt x="2316462" y="847380"/>
                    <a:pt x="2296364" y="867479"/>
                    <a:pt x="2271570" y="867479"/>
                  </a:cubicBezTo>
                  <a:lnTo>
                    <a:pt x="44892" y="867479"/>
                  </a:lnTo>
                  <a:cubicBezTo>
                    <a:pt x="32986" y="867479"/>
                    <a:pt x="21567" y="862749"/>
                    <a:pt x="13149" y="854330"/>
                  </a:cubicBezTo>
                  <a:cubicBezTo>
                    <a:pt x="4730" y="845911"/>
                    <a:pt x="0" y="834493"/>
                    <a:pt x="0" y="822587"/>
                  </a:cubicBezTo>
                  <a:lnTo>
                    <a:pt x="0" y="44892"/>
                  </a:lnTo>
                  <a:cubicBezTo>
                    <a:pt x="0" y="32986"/>
                    <a:pt x="4730" y="21567"/>
                    <a:pt x="13149" y="13149"/>
                  </a:cubicBezTo>
                  <a:cubicBezTo>
                    <a:pt x="21567" y="4730"/>
                    <a:pt x="32986" y="0"/>
                    <a:pt x="44892" y="0"/>
                  </a:cubicBezTo>
                  <a:close/>
                </a:path>
              </a:pathLst>
            </a:custGeom>
            <a:solidFill>
              <a:srgbClr val="E1E0DD"/>
            </a:solidFill>
          </p:spPr>
          <p:txBody>
            <a:bodyPr/>
            <a:lstStyle/>
            <a:p>
              <a:endParaRPr lang="es-PE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316462" cy="9436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96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538396" y="2307443"/>
            <a:ext cx="6394193" cy="3444871"/>
          </a:xfrm>
          <a:custGeom>
            <a:avLst/>
            <a:gdLst/>
            <a:ahLst/>
            <a:cxnLst/>
            <a:rect l="l" t="t" r="r" b="b"/>
            <a:pathLst>
              <a:path w="6394193" h="3444871">
                <a:moveTo>
                  <a:pt x="0" y="0"/>
                </a:moveTo>
                <a:lnTo>
                  <a:pt x="6394193" y="0"/>
                </a:lnTo>
                <a:lnTo>
                  <a:pt x="6394193" y="3444871"/>
                </a:lnTo>
                <a:lnTo>
                  <a:pt x="0" y="34448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7" name="Freeform 7"/>
          <p:cNvSpPr/>
          <p:nvPr/>
        </p:nvSpPr>
        <p:spPr>
          <a:xfrm>
            <a:off x="2830682" y="5417053"/>
            <a:ext cx="3809620" cy="3411705"/>
          </a:xfrm>
          <a:custGeom>
            <a:avLst/>
            <a:gdLst/>
            <a:ahLst/>
            <a:cxnLst/>
            <a:rect l="l" t="t" r="r" b="b"/>
            <a:pathLst>
              <a:path w="3809620" h="3411705">
                <a:moveTo>
                  <a:pt x="0" y="0"/>
                </a:moveTo>
                <a:lnTo>
                  <a:pt x="3809620" y="0"/>
                </a:lnTo>
                <a:lnTo>
                  <a:pt x="3809620" y="3411704"/>
                </a:lnTo>
                <a:lnTo>
                  <a:pt x="0" y="34117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11663"/>
            </a:stretch>
          </a:blipFill>
        </p:spPr>
        <p:txBody>
          <a:bodyPr/>
          <a:lstStyle/>
          <a:p>
            <a:endParaRPr lang="es-PE"/>
          </a:p>
        </p:txBody>
      </p:sp>
      <p:sp>
        <p:nvSpPr>
          <p:cNvPr id="8" name="TextBox 8"/>
          <p:cNvSpPr txBox="1"/>
          <p:nvPr/>
        </p:nvSpPr>
        <p:spPr>
          <a:xfrm>
            <a:off x="8362846" y="3901508"/>
            <a:ext cx="8519789" cy="2643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Creación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del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Servicio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Alerta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contra el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Racismo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y la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línea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1817. </a:t>
            </a:r>
          </a:p>
          <a:p>
            <a:pPr marL="554379" lvl="1" indent="-277190" algn="just">
              <a:lnSpc>
                <a:spcPts val="4185"/>
              </a:lnSpc>
              <a:buFont typeface="Arial"/>
              <a:buChar char="•"/>
            </a:pP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Aprobación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la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Estrategia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Multisectorial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Perú sin </a:t>
            </a:r>
            <a:r>
              <a:rPr lang="en-US" sz="2567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Racismo</a:t>
            </a:r>
            <a:r>
              <a:rPr lang="en-US" sz="2567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al 2030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en donde se trabaja </a:t>
            </a:r>
            <a:r>
              <a:rPr lang="en-US" sz="2567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conjuntamente</a:t>
            </a:r>
            <a:r>
              <a:rPr lang="en-US" sz="2567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con el IRTP y CONCORTV.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17625" y="52085"/>
            <a:ext cx="11442881" cy="184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57"/>
              </a:lnSpc>
            </a:pPr>
            <a:r>
              <a:rPr lang="en-US" sz="5326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Acciones asumidas por el Ministerio de Cultura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512</Words>
  <Application>Microsoft Office PowerPoint</Application>
  <PresentationFormat>Personalizado</PresentationFormat>
  <Paragraphs>57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Open Sans Italics</vt:lpstr>
      <vt:lpstr>Open Sans Bold</vt:lpstr>
      <vt:lpstr>Open Sans</vt:lpstr>
      <vt:lpstr>Calibri</vt:lpstr>
      <vt:lpstr>wf_segoe-ui_normal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Añadir un subtítulo</dc:title>
  <dc:creator>Zadhit Velasquez Aparicio</dc:creator>
  <cp:lastModifiedBy>Servicio Tercero - 545</cp:lastModifiedBy>
  <cp:revision>4</cp:revision>
  <dcterms:created xsi:type="dcterms:W3CDTF">2006-08-16T00:00:00Z</dcterms:created>
  <dcterms:modified xsi:type="dcterms:W3CDTF">2025-04-29T15:06:18Z</dcterms:modified>
  <dc:identifier>DAGl8PfMS5c</dc:identifier>
</cp:coreProperties>
</file>