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90" r:id="rId3"/>
    <p:sldId id="258" r:id="rId4"/>
    <p:sldId id="292" r:id="rId5"/>
    <p:sldId id="278" r:id="rId6"/>
    <p:sldId id="257" r:id="rId7"/>
    <p:sldId id="270" r:id="rId8"/>
    <p:sldId id="294" r:id="rId9"/>
    <p:sldId id="293" r:id="rId10"/>
    <p:sldId id="295" r:id="rId11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70"/>
    <p:restoredTop sz="94696"/>
  </p:normalViewPr>
  <p:slideViewPr>
    <p:cSldViewPr snapToGrid="0" snapToObjects="1">
      <p:cViewPr varScale="1">
        <p:scale>
          <a:sx n="63" d="100"/>
          <a:sy n="63" d="100"/>
        </p:scale>
        <p:origin x="90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9AAE1-A7EA-CB44-809C-4551C674C368}" type="datetimeFigureOut">
              <a:rPr lang="es-PE" smtClean="0"/>
              <a:t>29/04/2025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B8682B-62E9-A54F-973D-54D10067585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90152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8682B-62E9-A54F-973D-54D100675856}" type="slidenum">
              <a:rPr lang="es-PE" smtClean="0"/>
              <a:t>5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98660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B8682B-62E9-A54F-973D-54D100675856}" type="slidenum">
              <a:rPr lang="es-PE" smtClean="0"/>
              <a:t>7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31719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7221FA-7E7F-8A47-A4AD-0B82A36748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4BA3B0A-44D1-6B4C-B562-3049D9161E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4AF839-48C4-2D4F-BD38-C0B5EB3E0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ECD9-6776-B54F-9163-08BF6FF99DAC}" type="datetimeFigureOut">
              <a:rPr lang="es-PE" smtClean="0"/>
              <a:t>29/04/2025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C2A9D3-3E1D-D644-9FCF-3EF78A1C0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7F0206-6AE0-5F41-BE35-1C0C2E477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427D-83A7-2748-AAFC-6A80D354B1F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7729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5EF4B5-E48A-264D-949F-37975F0FE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72CEE42-C532-8B4C-A2BB-A7B6CB63F4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5033F3-C1E4-1A48-AFDD-7F5ADA972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ECD9-6776-B54F-9163-08BF6FF99DAC}" type="datetimeFigureOut">
              <a:rPr lang="es-PE" smtClean="0"/>
              <a:t>29/04/2025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2BA124-DB8D-DF40-B879-868A73BA9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97BAEB-B839-314F-A7C7-4320B77A5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427D-83A7-2748-AAFC-6A80D354B1F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91049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73CA01C-B4A6-AE4C-B1B2-6322FDC5A3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97150E9-B8D2-1C48-AAA5-36461C7B7D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DED23B-973D-1147-A3EF-9351C13F5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ECD9-6776-B54F-9163-08BF6FF99DAC}" type="datetimeFigureOut">
              <a:rPr lang="es-PE" smtClean="0"/>
              <a:t>29/04/2025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A6298C-1AC7-E34B-BB84-F0C3A73E8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3B3443-12EF-3E41-8E51-D6B0E99F3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427D-83A7-2748-AAFC-6A80D354B1F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83799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1C97A0-93CC-B84D-9E03-C765CC2D9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244CBD-A710-0C45-BB3D-0C8F22D46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3F18C8-A0CD-6741-8D96-C37522D6F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ECD9-6776-B54F-9163-08BF6FF99DAC}" type="datetimeFigureOut">
              <a:rPr lang="es-PE" smtClean="0"/>
              <a:t>29/04/2025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65D4FD-6C10-F747-8BC3-91838EEA1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5DA21F-59E5-9643-9BBB-AA3828235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427D-83A7-2748-AAFC-6A80D354B1F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3088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E2A7CA-317A-D44B-8541-16063738B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1740A7-3CC8-ED42-B1C2-FA2C1DA72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FFE575-93E2-FD43-9525-1198E26B9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ECD9-6776-B54F-9163-08BF6FF99DAC}" type="datetimeFigureOut">
              <a:rPr lang="es-PE" smtClean="0"/>
              <a:t>29/04/2025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0D6828-08D0-FA4F-9EAD-480AA9680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36C75D-EDED-D34E-A729-1A6FAFBF2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427D-83A7-2748-AAFC-6A80D354B1F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36021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DA65F7-7406-FD4C-B5D3-ED2D8BEE5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8F4738-F1EE-3D4D-B609-0675ED3306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631F3EE-6B7A-8A46-9983-55AF2C0BE2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ADF32CF-BE95-FB4F-AA59-D38E4EE36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ECD9-6776-B54F-9163-08BF6FF99DAC}" type="datetimeFigureOut">
              <a:rPr lang="es-PE" smtClean="0"/>
              <a:t>29/04/2025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0FAC7FC-1C73-9540-A93B-D81ECF0D7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D00126F-C349-C94B-9D54-A4D5C91CE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427D-83A7-2748-AAFC-6A80D354B1F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10131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0D4A2D-F164-C349-8555-305EC5BC1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48D0EB5-7C92-034D-9B1F-61068B99F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028CD5A-4CE4-604F-B06C-D011776530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E88AA48-6EE4-5341-8B24-12A5DB842B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BB51649-6A41-B84D-BDD2-468356FD1E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D66916B-883D-974B-B5E6-0BF393959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ECD9-6776-B54F-9163-08BF6FF99DAC}" type="datetimeFigureOut">
              <a:rPr lang="es-PE" smtClean="0"/>
              <a:t>29/04/2025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811E0AB-3FFC-394E-9CF7-72C6AD9ED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4FC1741-98FC-654F-B94A-4516D3AD5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427D-83A7-2748-AAFC-6A80D354B1F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6104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526812-BDFA-CB4F-8D45-9EF20BDB8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3AD2FA3-9B28-BF46-8C17-82D926092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ECD9-6776-B54F-9163-08BF6FF99DAC}" type="datetimeFigureOut">
              <a:rPr lang="es-PE" smtClean="0"/>
              <a:t>29/04/2025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6449B9-F658-2741-BDFA-0FD2A20D3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BE55F0-BAC0-A94D-9DAB-F85C8FC07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427D-83A7-2748-AAFC-6A80D354B1F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69619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D9BC9CB-7CE8-C147-92AE-350D203DC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ECD9-6776-B54F-9163-08BF6FF99DAC}" type="datetimeFigureOut">
              <a:rPr lang="es-PE" smtClean="0"/>
              <a:t>29/04/2025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93A281C-E8B9-B84E-8CE6-E3C763757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A4BA570-922B-6743-9FDB-B3D23C2BD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427D-83A7-2748-AAFC-6A80D354B1F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30731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414966-A300-274D-A87A-C6E009DE1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E5DAAA-8896-CA47-9044-8B0DA8D55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BCA03FB-3D26-FF44-AC33-165C5E5F3E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7753DA7-CAAE-9645-A077-97DDAE455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ECD9-6776-B54F-9163-08BF6FF99DAC}" type="datetimeFigureOut">
              <a:rPr lang="es-PE" smtClean="0"/>
              <a:t>29/04/2025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6A62459-8987-DC4A-9AEC-937A6048A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C43F83D-F7D0-4A48-971D-E683AC001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427D-83A7-2748-AAFC-6A80D354B1F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81346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413971-4F29-D94E-82F9-C7D42F840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8D47689-D88B-A540-879C-AF3349A726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B9CE0B5-5395-1A46-A550-B2CB21DB2F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CC8496B-531C-8C41-BEA2-484A51B24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9ECD9-6776-B54F-9163-08BF6FF99DAC}" type="datetimeFigureOut">
              <a:rPr lang="es-PE" smtClean="0"/>
              <a:t>29/04/2025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821761-4A4B-F54D-9BA8-0A098D4B9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A922646-7783-574B-9D8D-1DDD517DE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427D-83A7-2748-AAFC-6A80D354B1F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38900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480B1F0-4F36-D64F-B5CD-487461FF5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CD5456-BA64-7A46-A495-D26B6B7B57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18230E-4AAC-0844-8145-3F99CFD314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9ECD9-6776-B54F-9163-08BF6FF99DAC}" type="datetimeFigureOut">
              <a:rPr lang="es-PE" smtClean="0"/>
              <a:t>29/04/2025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C6D48E-599D-CF49-8787-0B66D86711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F1DAC4-03DD-2240-BCA6-2C521A6C1F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2427D-83A7-2748-AAFC-6A80D354B1F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44470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evistas.usal.es/cuatro/index.php/2172-9077/article/view/31249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hyperlink" Target="https://elcomercio.pe/lima/sucesos/grupo-de-trabajo-del-ejecutivo-establece-que-hay-mas-de-180-mil-muertos-por-el-covid-19-en-peru-noticia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50FD975-62AA-624C-8267-449DE9650A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7056"/>
            <a:ext cx="12192000" cy="6935056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7885F8C-3864-0F4C-AD16-9070A48F0E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400" y="928019"/>
            <a:ext cx="8310880" cy="3592399"/>
          </a:xfrm>
        </p:spPr>
        <p:txBody>
          <a:bodyPr>
            <a:normAutofit/>
          </a:bodyPr>
          <a:lstStyle/>
          <a:p>
            <a:r>
              <a:rPr lang="es-ES" sz="4400" dirty="0">
                <a:solidFill>
                  <a:schemeClr val="accent1">
                    <a:lumMod val="50000"/>
                  </a:schemeClr>
                </a:solidFill>
                <a:latin typeface="Abadi" panose="020B0604020104020204" pitchFamily="34" charset="0"/>
              </a:rPr>
              <a:t>"Los dilemas éticos en la representación mediática de las personas adultas mayores”</a:t>
            </a:r>
            <a:br>
              <a:rPr lang="es-ES" sz="4400" dirty="0">
                <a:solidFill>
                  <a:schemeClr val="accent1">
                    <a:lumMod val="50000"/>
                  </a:schemeClr>
                </a:solidFill>
                <a:latin typeface="Abadi" panose="020B0604020104020204" pitchFamily="34" charset="0"/>
              </a:rPr>
            </a:br>
            <a:endParaRPr lang="es-PE" sz="8000" b="1" dirty="0">
              <a:solidFill>
                <a:schemeClr val="accent1">
                  <a:lumMod val="75000"/>
                </a:schemeClr>
              </a:solidFill>
              <a:latin typeface="Abadi" panose="020B0604020104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7E41A72-F821-4E15-88F5-CFE0EE457F49}"/>
              </a:ext>
            </a:extLst>
          </p:cNvPr>
          <p:cNvSpPr txBox="1"/>
          <p:nvPr/>
        </p:nvSpPr>
        <p:spPr>
          <a:xfrm>
            <a:off x="8275320" y="5543150"/>
            <a:ext cx="391668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badi" panose="020B0604020104020204" pitchFamily="34" charset="0"/>
                <a:ea typeface="+mj-ea"/>
                <a:cs typeface="+mj-cs"/>
              </a:rPr>
              <a:t>Estela Roeder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badi" panose="020B0604020104020204" pitchFamily="34" charset="0"/>
                <a:ea typeface="+mj-ea"/>
                <a:cs typeface="+mj-cs"/>
              </a:rPr>
              <a:t>Carbo</a:t>
            </a:r>
            <a:b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badi" panose="020B0604020104020204" pitchFamily="34" charset="0"/>
                <a:ea typeface="+mj-ea"/>
                <a:cs typeface="+mj-cs"/>
              </a:rPr>
            </a:b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badi" panose="020B0604020104020204" pitchFamily="34" charset="0"/>
                <a:ea typeface="+mj-ea"/>
                <a:cs typeface="+mj-cs"/>
              </a:rPr>
              <a:t>Comunicadora social</a:t>
            </a:r>
            <a:b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badi" panose="020B0604020104020204" pitchFamily="34" charset="0"/>
                <a:ea typeface="+mj-ea"/>
                <a:cs typeface="+mj-cs"/>
              </a:rPr>
            </a:b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badi" panose="020B0604020104020204" pitchFamily="34" charset="0"/>
                <a:ea typeface="+mj-ea"/>
                <a:cs typeface="+mj-cs"/>
              </a:rPr>
              <a:t>Iniciativa Comunicarte Perú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90518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E2ABDBAE-5F26-471B-967F-543251267C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935056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DCE7E7BD-D718-491D-AFB8-25E9685FB8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4506" y="479364"/>
            <a:ext cx="8215856" cy="1021397"/>
          </a:xfrm>
        </p:spPr>
        <p:txBody>
          <a:bodyPr/>
          <a:lstStyle/>
          <a:p>
            <a:pPr algn="l"/>
            <a:r>
              <a:rPr lang="es-MX" b="1" dirty="0"/>
              <a:t>RETOS FRENTE A LA PAM</a:t>
            </a:r>
          </a:p>
        </p:txBody>
      </p:sp>
      <p:sp>
        <p:nvSpPr>
          <p:cNvPr id="4" name="Subtítulo 3">
            <a:extLst>
              <a:ext uri="{FF2B5EF4-FFF2-40B4-BE49-F238E27FC236}">
                <a16:creationId xmlns:a16="http://schemas.microsoft.com/office/drawing/2014/main" id="{FBF1E789-F936-4338-88AB-361432BF0D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2230438"/>
            <a:ext cx="9144000" cy="1655762"/>
          </a:xfrm>
        </p:spPr>
        <p:txBody>
          <a:bodyPr/>
          <a:lstStyle/>
          <a:p>
            <a:endParaRPr lang="es-MX" dirty="0"/>
          </a:p>
          <a:p>
            <a:endParaRPr lang="es-MX" dirty="0"/>
          </a:p>
        </p:txBody>
      </p:sp>
      <p:sp>
        <p:nvSpPr>
          <p:cNvPr id="5" name="Título 2">
            <a:extLst>
              <a:ext uri="{FF2B5EF4-FFF2-40B4-BE49-F238E27FC236}">
                <a16:creationId xmlns:a16="http://schemas.microsoft.com/office/drawing/2014/main" id="{38E5642E-D6F9-4478-B4F1-518834D251B5}"/>
              </a:ext>
            </a:extLst>
          </p:cNvPr>
          <p:cNvSpPr txBox="1">
            <a:spLocks/>
          </p:cNvSpPr>
          <p:nvPr/>
        </p:nvSpPr>
        <p:spPr>
          <a:xfrm>
            <a:off x="844506" y="2403357"/>
            <a:ext cx="9662160" cy="398811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43000" indent="-1143000" algn="just">
              <a:buAutoNum type="arabicPeriod"/>
            </a:pPr>
            <a:endParaRPr lang="es-MX" sz="3600" b="1" dirty="0"/>
          </a:p>
          <a:p>
            <a:pPr marL="1143000" indent="-1143000" algn="just">
              <a:buAutoNum type="arabicPeriod"/>
            </a:pPr>
            <a:endParaRPr lang="es-MX" sz="3600" b="1" dirty="0"/>
          </a:p>
          <a:p>
            <a:pPr marL="1143000" indent="-1143000" algn="just">
              <a:buAutoNum type="arabicPeriod"/>
            </a:pPr>
            <a:r>
              <a:rPr lang="es-MX" sz="5100" b="1" dirty="0"/>
              <a:t>La PAM en el Perú está creciendo y seguirá.</a:t>
            </a:r>
          </a:p>
          <a:p>
            <a:pPr marL="1143000" indent="-1143000" algn="just">
              <a:buAutoNum type="arabicPeriod"/>
            </a:pPr>
            <a:r>
              <a:rPr lang="es-MX" sz="5100" b="1" dirty="0"/>
              <a:t>Ser visibles, hacerlos visibles, ciudadanía activa.</a:t>
            </a:r>
          </a:p>
          <a:p>
            <a:pPr marL="1143000" indent="-1143000" algn="just">
              <a:buAutoNum type="arabicPeriod"/>
            </a:pPr>
            <a:r>
              <a:rPr lang="es-MX" sz="5100" b="1" dirty="0"/>
              <a:t>Los medios cuenten con fuentes informativas sobre la PAM; Historias de éxito. </a:t>
            </a:r>
          </a:p>
          <a:p>
            <a:pPr marL="1143000" indent="-1143000" algn="just">
              <a:buAutoNum type="arabicPeriod"/>
            </a:pPr>
            <a:r>
              <a:rPr lang="es-MX" sz="5100" b="1" dirty="0"/>
              <a:t>Agenda pendiente en el desarrollo de habilidades digitales.</a:t>
            </a:r>
          </a:p>
          <a:p>
            <a:pPr marL="1143000" indent="-1143000" algn="just">
              <a:buAutoNum type="arabicPeriod"/>
            </a:pPr>
            <a:r>
              <a:rPr lang="es-MX" sz="5100" b="1" dirty="0"/>
              <a:t>Los sistemas públicos deben READECUARSE a esta nueva realidad. Desarrollo de capacidades respecto a la PAM.</a:t>
            </a:r>
          </a:p>
          <a:p>
            <a:pPr marL="1143000" indent="-1143000" algn="just">
              <a:buAutoNum type="arabicPeriod"/>
            </a:pPr>
            <a:endParaRPr lang="es-MX" sz="3600" b="1" dirty="0"/>
          </a:p>
        </p:txBody>
      </p:sp>
      <p:pic>
        <p:nvPicPr>
          <p:cNvPr id="5122" name="Picture 2" descr="Minsa promueve estilos de vida saludable en adultos mayores - Noticias -  Ministerio de Salud - Plataforma del Estado Peruano">
            <a:extLst>
              <a:ext uri="{FF2B5EF4-FFF2-40B4-BE49-F238E27FC236}">
                <a16:creationId xmlns:a16="http://schemas.microsoft.com/office/drawing/2014/main" id="{6DA8559C-F858-4FC9-99C1-BF5A1E6244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63853">
            <a:off x="8881483" y="610408"/>
            <a:ext cx="2619375" cy="24602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9514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C03FAB91-DD4F-4645-A239-401090693D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935056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9C9F33-7B56-0A1E-46C2-249F53E8A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520" y="1253331"/>
            <a:ext cx="5542280" cy="435133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ES" b="1" dirty="0">
                <a:solidFill>
                  <a:schemeClr val="tx2"/>
                </a:solidFill>
              </a:rPr>
              <a:t>JULIO-CÉSAR MATEUS, GIANCARLO CAPPELLO Y LIZARDO VARGAS-BIANCHI </a:t>
            </a:r>
          </a:p>
          <a:p>
            <a:pPr marL="0" indent="0" algn="ctr">
              <a:buNone/>
            </a:pPr>
            <a:endParaRPr lang="es-ES" dirty="0"/>
          </a:p>
          <a:p>
            <a:pPr marL="0" indent="0" algn="ctr">
              <a:buNone/>
            </a:pPr>
            <a:r>
              <a:rPr lang="es-ES" dirty="0">
                <a:solidFill>
                  <a:schemeClr val="tx2"/>
                </a:solidFill>
              </a:rPr>
              <a:t>DIETAS MEDIÁTICAS DE ADULTOS MAYORES PERUANOS PARA INFORMARSE, EDUCARSE Y ENTRETENERSE: ESTUDIO EXPLORATORIO (2023</a:t>
            </a:r>
            <a:r>
              <a:rPr lang="es-ES" dirty="0"/>
              <a:t>)</a:t>
            </a:r>
          </a:p>
          <a:p>
            <a:pPr marL="0" indent="0" algn="ctr">
              <a:buNone/>
            </a:pPr>
            <a:endParaRPr lang="es-ES" dirty="0"/>
          </a:p>
          <a:p>
            <a:pPr marL="0" indent="0" algn="ctr">
              <a:buNone/>
            </a:pPr>
            <a:r>
              <a:rPr lang="es-PE" dirty="0">
                <a:hlinkClick r:id="rId3"/>
              </a:rPr>
              <a:t>https://revistas.usal.es/cuatro/index.php/2172-9077/article/view/31249</a:t>
            </a:r>
            <a:endParaRPr lang="es-PE" dirty="0"/>
          </a:p>
          <a:p>
            <a:pPr marL="0" indent="0" algn="ctr">
              <a:buNone/>
            </a:pPr>
            <a:endParaRPr lang="es-PE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2F0CFA3-44F2-4296-A9B8-3EDDE7F1DA92}"/>
              </a:ext>
            </a:extLst>
          </p:cNvPr>
          <p:cNvSpPr txBox="1"/>
          <p:nvPr/>
        </p:nvSpPr>
        <p:spPr>
          <a:xfrm>
            <a:off x="568960" y="974864"/>
            <a:ext cx="4927600" cy="52629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2400" dirty="0"/>
              <a:t>Cuando hablamos del uso de los medios de comunicación, los contenidos y las plataformas digitales, </a:t>
            </a:r>
            <a:r>
              <a:rPr lang="es-ES" sz="2400" b="1" i="1" dirty="0">
                <a:solidFill>
                  <a:schemeClr val="tx2"/>
                </a:solidFill>
              </a:rPr>
              <a:t>las personas mayores no son las que suelen venir a la mente</a:t>
            </a:r>
            <a:r>
              <a:rPr lang="es-ES" sz="2400" dirty="0">
                <a:solidFill>
                  <a:schemeClr val="tx2"/>
                </a:solidFill>
              </a:rPr>
              <a:t>. </a:t>
            </a:r>
          </a:p>
          <a:p>
            <a:pPr algn="ctr"/>
            <a:endParaRPr lang="es-ES" sz="2400" dirty="0"/>
          </a:p>
          <a:p>
            <a:pPr algn="ctr"/>
            <a:r>
              <a:rPr lang="es-ES" sz="2400" dirty="0"/>
              <a:t>Sin embargo, </a:t>
            </a:r>
            <a:r>
              <a:rPr lang="es-ES" sz="2400" b="1" i="1" dirty="0">
                <a:solidFill>
                  <a:schemeClr val="tx2"/>
                </a:solidFill>
              </a:rPr>
              <a:t>los adultos mayores acceden a los medios y a la tecnología de forma continua</a:t>
            </a:r>
            <a:r>
              <a:rPr lang="es-ES" sz="2400" dirty="0"/>
              <a:t>, como una vía de mantenerse informados, pasar momentos entretenidos y fomentar sus vínculos con los demás, experiencias que contribuyen a su bienestar general.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040597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50FD975-62AA-624C-8267-449DE9650A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" y="0"/>
            <a:ext cx="12188323" cy="685800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CDF54913-9A3D-45FD-92DF-113B98D4C8C8}"/>
              </a:ext>
            </a:extLst>
          </p:cNvPr>
          <p:cNvSpPr txBox="1"/>
          <p:nvPr/>
        </p:nvSpPr>
        <p:spPr>
          <a:xfrm>
            <a:off x="2189480" y="525067"/>
            <a:ext cx="781304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 hallaron preferencias de medios</a:t>
            </a:r>
            <a:endParaRPr lang="es-MX" sz="4000" b="1" dirty="0"/>
          </a:p>
        </p:txBody>
      </p:sp>
      <p:pic>
        <p:nvPicPr>
          <p:cNvPr id="1026" name="Picture 2" descr="Qué es un Smartphone? Conoce todos los detalles – Móviles Sat">
            <a:extLst>
              <a:ext uri="{FF2B5EF4-FFF2-40B4-BE49-F238E27FC236}">
                <a16:creationId xmlns:a16="http://schemas.microsoft.com/office/drawing/2014/main" id="{2BA4F6D1-AE67-4E5C-B201-5C3FAF3621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734" y="1612288"/>
            <a:ext cx="2139950" cy="18167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3ADD76B3-D8AB-494B-9E30-98BC6E118AC7}"/>
              </a:ext>
            </a:extLst>
          </p:cNvPr>
          <p:cNvSpPr txBox="1"/>
          <p:nvPr/>
        </p:nvSpPr>
        <p:spPr>
          <a:xfrm>
            <a:off x="873759" y="3951360"/>
            <a:ext cx="33223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s-E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celular para entretenerse</a:t>
            </a:r>
            <a:endParaRPr lang="es-MX" sz="2400" b="1" dirty="0">
              <a:solidFill>
                <a:schemeClr val="tx2"/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49257DA7-C02B-4D51-9F4D-E0B013978CFE}"/>
              </a:ext>
            </a:extLst>
          </p:cNvPr>
          <p:cNvSpPr txBox="1"/>
          <p:nvPr/>
        </p:nvSpPr>
        <p:spPr>
          <a:xfrm>
            <a:off x="4444999" y="3951359"/>
            <a:ext cx="32512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s-E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televisión para </a:t>
            </a:r>
          </a:p>
          <a:p>
            <a:pPr algn="ctr"/>
            <a:r>
              <a:rPr kumimoji="0" lang="es-E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informarse </a:t>
            </a:r>
            <a:endParaRPr lang="es-MX" sz="2400" b="1" dirty="0">
              <a:solidFill>
                <a:schemeClr val="tx2"/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CCBF028-6456-4014-B49A-59660BA98F51}"/>
              </a:ext>
            </a:extLst>
          </p:cNvPr>
          <p:cNvSpPr txBox="1"/>
          <p:nvPr/>
        </p:nvSpPr>
        <p:spPr>
          <a:xfrm>
            <a:off x="7899399" y="3951358"/>
            <a:ext cx="33223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computadora para educarse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</a:p>
        </p:txBody>
      </p:sp>
      <p:pic>
        <p:nvPicPr>
          <p:cNvPr id="1028" name="Picture 4" descr="101.100+ Tv Isolated Fotografías de stock, fotos e imágenes libres de  derechos - iStock | Tv screen, Pair of shoes isolated">
            <a:extLst>
              <a:ext uri="{FF2B5EF4-FFF2-40B4-BE49-F238E27FC236}">
                <a16:creationId xmlns:a16="http://schemas.microsoft.com/office/drawing/2014/main" id="{2D3ABBF3-178D-4B11-BB1F-8B954FA4F2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0336" y="1612288"/>
            <a:ext cx="2151328" cy="18167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artes de una computadora – El sitio web que te explica las partes de la  computadora">
            <a:extLst>
              <a:ext uri="{FF2B5EF4-FFF2-40B4-BE49-F238E27FC236}">
                <a16:creationId xmlns:a16="http://schemas.microsoft.com/office/drawing/2014/main" id="{E0EB5662-4BF1-4BBD-91E8-E8763FF56D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64" y="1612288"/>
            <a:ext cx="2151328" cy="18167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0981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50FD975-62AA-624C-8267-449DE9650A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0800" y="0"/>
            <a:ext cx="12192000" cy="6935056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0025EA32-1708-0D40-8E57-B25D6C459988}"/>
              </a:ext>
            </a:extLst>
          </p:cNvPr>
          <p:cNvSpPr txBox="1">
            <a:spLocks/>
          </p:cNvSpPr>
          <p:nvPr/>
        </p:nvSpPr>
        <p:spPr>
          <a:xfrm>
            <a:off x="1071136" y="262517"/>
            <a:ext cx="10049727" cy="13849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s-PE" sz="3200" b="1" dirty="0">
                <a:solidFill>
                  <a:schemeClr val="tx2"/>
                </a:solidFill>
                <a:latin typeface="adineue PRO Bold" panose="020B0803040702080504" pitchFamily="34" charset="77"/>
              </a:rPr>
              <a:t>PANDEMIA: </a:t>
            </a:r>
          </a:p>
          <a:p>
            <a:pPr>
              <a:lnSpc>
                <a:spcPct val="120000"/>
              </a:lnSpc>
            </a:pPr>
            <a:r>
              <a:rPr lang="es-PE" sz="3200" b="1" dirty="0">
                <a:solidFill>
                  <a:schemeClr val="tx2"/>
                </a:solidFill>
                <a:latin typeface="adineue PRO Bold" panose="020B0803040702080504" pitchFamily="34" charset="77"/>
              </a:rPr>
              <a:t>MAYOR ACCESO, USO Y CONSUMO DE TECNOLOGÍA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E8BA66F-EAF7-4232-9074-7AE8463D0857}"/>
              </a:ext>
            </a:extLst>
          </p:cNvPr>
          <p:cNvSpPr txBox="1"/>
          <p:nvPr/>
        </p:nvSpPr>
        <p:spPr>
          <a:xfrm>
            <a:off x="1595120" y="1747872"/>
            <a:ext cx="900176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800" dirty="0"/>
              <a:t>Desde </a:t>
            </a:r>
            <a:r>
              <a:rPr lang="es-ES" sz="2800" b="1" dirty="0"/>
              <a:t>2020</a:t>
            </a:r>
            <a:r>
              <a:rPr lang="es-ES" sz="2800" dirty="0"/>
              <a:t>, a raíz de la Pandemia por COVID-19, la conexión y suscripción a plataformas de </a:t>
            </a:r>
            <a:r>
              <a:rPr lang="es-ES" sz="2800" dirty="0" err="1"/>
              <a:t>streaming</a:t>
            </a:r>
            <a:r>
              <a:rPr lang="es-ES" sz="2800" dirty="0"/>
              <a:t> aumentó significativamente y se ha sostenido en el tiempo. </a:t>
            </a:r>
            <a:endParaRPr lang="es-MX" sz="28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17F1FA7-F06E-415D-8729-6FC6F5A96D67}"/>
              </a:ext>
            </a:extLst>
          </p:cNvPr>
          <p:cNvSpPr txBox="1"/>
          <p:nvPr/>
        </p:nvSpPr>
        <p:spPr>
          <a:xfrm>
            <a:off x="1686560" y="3479690"/>
            <a:ext cx="9133840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800" b="1" dirty="0"/>
              <a:t>No obstante, estos usos están condicionados al acceso a las TIC y las capacidades digitales con que cuentan</a:t>
            </a:r>
            <a:r>
              <a:rPr lang="es-ES" sz="3200" b="1" dirty="0"/>
              <a:t>. </a:t>
            </a:r>
          </a:p>
          <a:p>
            <a:pPr algn="ctr"/>
            <a:endParaRPr lang="es-ES" sz="2400" dirty="0"/>
          </a:p>
          <a:p>
            <a:pPr algn="ctr"/>
            <a:r>
              <a:rPr lang="es-ES" sz="2800" b="1" dirty="0">
                <a:solidFill>
                  <a:srgbClr val="C00000"/>
                </a:solidFill>
              </a:rPr>
              <a:t>Como señalan los investigadores, la competencia para interactuar con medios disminuye con la edad y se profundiza con otras brechas, como el nivel socioeconómico, el contexto geográfico o el género. </a:t>
            </a:r>
            <a:endParaRPr lang="es-MX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027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n 21">
            <a:extLst>
              <a:ext uri="{FF2B5EF4-FFF2-40B4-BE49-F238E27FC236}">
                <a16:creationId xmlns:a16="http://schemas.microsoft.com/office/drawing/2014/main" id="{475C7D8B-63AE-4395-88B8-F2AF149619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935056"/>
          </a:xfrm>
          <a:prstGeom prst="rect">
            <a:avLst/>
          </a:prstGeom>
        </p:spPr>
      </p:pic>
      <p:sp>
        <p:nvSpPr>
          <p:cNvPr id="23" name="Título 1">
            <a:extLst>
              <a:ext uri="{FF2B5EF4-FFF2-40B4-BE49-F238E27FC236}">
                <a16:creationId xmlns:a16="http://schemas.microsoft.com/office/drawing/2014/main" id="{63608668-4574-0C4E-8163-7281D0AA3A45}"/>
              </a:ext>
            </a:extLst>
          </p:cNvPr>
          <p:cNvSpPr txBox="1">
            <a:spLocks/>
          </p:cNvSpPr>
          <p:nvPr/>
        </p:nvSpPr>
        <p:spPr>
          <a:xfrm>
            <a:off x="3575163" y="587366"/>
            <a:ext cx="7997077" cy="129783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b="1" dirty="0">
                <a:solidFill>
                  <a:schemeClr val="accent1">
                    <a:lumMod val="50000"/>
                  </a:schemeClr>
                </a:solidFill>
                <a:latin typeface="Century Gothic"/>
                <a:cs typeface="Century Gothic"/>
              </a:rPr>
              <a:t>LA PANDEMIA POR LA COVID 19 MARCA UN CAMBIO DE ERA: SOCIAL, ECONÓMICO, POLÍTICO, SALUD…. Y EN LA PAM</a:t>
            </a:r>
          </a:p>
        </p:txBody>
      </p:sp>
      <p:sp>
        <p:nvSpPr>
          <p:cNvPr id="25" name="Triángulo isósceles 8">
            <a:extLst>
              <a:ext uri="{FF2B5EF4-FFF2-40B4-BE49-F238E27FC236}">
                <a16:creationId xmlns:a16="http://schemas.microsoft.com/office/drawing/2014/main" id="{EF0590EC-249D-BF40-A9F2-DB9BE82A21D9}"/>
              </a:ext>
            </a:extLst>
          </p:cNvPr>
          <p:cNvSpPr/>
          <p:nvPr/>
        </p:nvSpPr>
        <p:spPr>
          <a:xfrm rot="10800000">
            <a:off x="1166334" y="2043066"/>
            <a:ext cx="3690145" cy="4101055"/>
          </a:xfrm>
          <a:prstGeom prst="triangle">
            <a:avLst/>
          </a:prstGeom>
          <a:noFill/>
          <a:ln w="190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931D2F5C-6DD9-024C-B801-BD82000E9B2F}"/>
              </a:ext>
            </a:extLst>
          </p:cNvPr>
          <p:cNvSpPr/>
          <p:nvPr/>
        </p:nvSpPr>
        <p:spPr>
          <a:xfrm>
            <a:off x="2058475" y="2400382"/>
            <a:ext cx="17801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buClr>
                <a:schemeClr val="accent5"/>
              </a:buClr>
            </a:pPr>
            <a:r>
              <a:rPr lang="es-ES_tradnl" sz="2000" b="1" dirty="0">
                <a:latin typeface="Century Gothic"/>
                <a:cs typeface="Century Gothic"/>
              </a:rPr>
              <a:t>LA NOTICIA</a:t>
            </a:r>
          </a:p>
        </p:txBody>
      </p:sp>
      <p:cxnSp>
        <p:nvCxnSpPr>
          <p:cNvPr id="28" name="Conector recto de flecha 27">
            <a:extLst>
              <a:ext uri="{FF2B5EF4-FFF2-40B4-BE49-F238E27FC236}">
                <a16:creationId xmlns:a16="http://schemas.microsoft.com/office/drawing/2014/main" id="{E52F3CDD-27B0-9941-B599-4E10AD0B5A4E}"/>
              </a:ext>
            </a:extLst>
          </p:cNvPr>
          <p:cNvCxnSpPr>
            <a:cxnSpLocks/>
          </p:cNvCxnSpPr>
          <p:nvPr/>
        </p:nvCxnSpPr>
        <p:spPr>
          <a:xfrm>
            <a:off x="2948548" y="2846344"/>
            <a:ext cx="0" cy="475976"/>
          </a:xfrm>
          <a:prstGeom prst="straightConnector1">
            <a:avLst/>
          </a:prstGeom>
          <a:ln w="12700" cmpd="sng">
            <a:solidFill>
              <a:schemeClr val="accent1"/>
            </a:solidFill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ítulo 1">
            <a:extLst>
              <a:ext uri="{FF2B5EF4-FFF2-40B4-BE49-F238E27FC236}">
                <a16:creationId xmlns:a16="http://schemas.microsoft.com/office/drawing/2014/main" id="{A13DDD58-22AF-2C46-96C2-2138C63D36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2844" y="324256"/>
            <a:ext cx="2983248" cy="1179486"/>
          </a:xfrm>
        </p:spPr>
        <p:txBody>
          <a:bodyPr>
            <a:noAutofit/>
          </a:bodyPr>
          <a:lstStyle/>
          <a:p>
            <a:r>
              <a:rPr lang="es-PE" sz="7200" b="1" dirty="0">
                <a:solidFill>
                  <a:schemeClr val="accent1">
                    <a:lumMod val="50000"/>
                  </a:schemeClr>
                </a:solidFill>
                <a:latin typeface="adineue PRO" panose="020B0503040702080504" pitchFamily="34" charset="77"/>
              </a:rPr>
              <a:t>2020</a:t>
            </a:r>
          </a:p>
        </p:txBody>
      </p:sp>
      <p:pic>
        <p:nvPicPr>
          <p:cNvPr id="3074" name="Picture 2" descr="Adultos mayores y pandemia: ¿cómo combatir la extrema soledad? - En Foco">
            <a:extLst>
              <a:ext uri="{FF2B5EF4-FFF2-40B4-BE49-F238E27FC236}">
                <a16:creationId xmlns:a16="http://schemas.microsoft.com/office/drawing/2014/main" id="{8A55C61E-1F5D-41CB-99E5-488FCBB59E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621" y="2600437"/>
            <a:ext cx="4166813" cy="30735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93BA9405-763D-46CC-B1AE-CC5D337BCCDB}"/>
              </a:ext>
            </a:extLst>
          </p:cNvPr>
          <p:cNvSpPr txBox="1"/>
          <p:nvPr/>
        </p:nvSpPr>
        <p:spPr>
          <a:xfrm>
            <a:off x="1747520" y="3322320"/>
            <a:ext cx="245871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b="1" dirty="0"/>
              <a:t>MEDIOS DE COMUNICACIÓN </a:t>
            </a:r>
          </a:p>
          <a:p>
            <a:pPr algn="ctr"/>
            <a:r>
              <a:rPr lang="es-ES" b="1" dirty="0"/>
              <a:t>Y REDES SOCIALES</a:t>
            </a:r>
          </a:p>
        </p:txBody>
      </p:sp>
    </p:spTree>
    <p:extLst>
      <p:ext uri="{BB962C8B-B14F-4D97-AF65-F5344CB8AC3E}">
        <p14:creationId xmlns:p14="http://schemas.microsoft.com/office/powerpoint/2010/main" val="3787192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50FD975-62AA-624C-8267-449DE9650A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7056"/>
            <a:ext cx="12192000" cy="6935056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21F0F97F-E8D5-0A43-8360-4C2CBB13FF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0323" y="375893"/>
            <a:ext cx="8031353" cy="1029163"/>
          </a:xfrm>
        </p:spPr>
        <p:txBody>
          <a:bodyPr>
            <a:noAutofit/>
          </a:bodyPr>
          <a:lstStyle/>
          <a:p>
            <a:r>
              <a:rPr lang="es-PE" b="1" dirty="0">
                <a:latin typeface="adineue PRO" panose="020B0503040702080504" pitchFamily="34" charset="77"/>
              </a:rPr>
              <a:t>DISCURSO OFICIAL…..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A9F8049-C2B2-4F82-8144-8E76CA27ED12}"/>
              </a:ext>
            </a:extLst>
          </p:cNvPr>
          <p:cNvSpPr txBox="1"/>
          <p:nvPr/>
        </p:nvSpPr>
        <p:spPr>
          <a:xfrm>
            <a:off x="4734560" y="1717723"/>
            <a:ext cx="66548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b="1" i="0" dirty="0">
                <a:effectLst/>
                <a:latin typeface="Noto Sans" panose="020B0502040504020204" pitchFamily="34" charset="0"/>
              </a:rPr>
              <a:t>La pandemia de la COVID-19 ha afectado de manera desproporcionada a la población de adultos mayores. Las transiciones demográficas y epidemiológicas actuales en la Región requieren que cambiemos la forma en que tratamos y respondemos a las necesidades de nuestras personas mayores, especialmente ahora en situación de emergencia </a:t>
            </a:r>
            <a:r>
              <a:rPr lang="es-ES" sz="2400" b="1" i="0" dirty="0">
                <a:solidFill>
                  <a:srgbClr val="C00000"/>
                </a:solidFill>
                <a:effectLst/>
                <a:latin typeface="Noto Sans" panose="020B0502040504020204" pitchFamily="34" charset="0"/>
              </a:rPr>
              <a:t>(OPS/OMS).</a:t>
            </a:r>
            <a:endParaRPr lang="es-MX" sz="2400" b="1" dirty="0">
              <a:solidFill>
                <a:srgbClr val="C00000"/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CA182308-EC4A-483A-9F9C-9EE8AAE1C585}"/>
              </a:ext>
            </a:extLst>
          </p:cNvPr>
          <p:cNvSpPr txBox="1"/>
          <p:nvPr/>
        </p:nvSpPr>
        <p:spPr>
          <a:xfrm>
            <a:off x="802640" y="2082421"/>
            <a:ext cx="3220720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800" b="1" dirty="0">
                <a:latin typeface="Noto Sans" panose="020B0502040504020204" pitchFamily="34" charset="0"/>
              </a:rPr>
              <a:t>Dos de cada tres personas fallecidas en la Pandemia eran adultos mayores </a:t>
            </a:r>
          </a:p>
          <a:p>
            <a:pPr algn="ctr"/>
            <a:r>
              <a:rPr lang="es-ES" sz="2400" b="1" dirty="0">
                <a:solidFill>
                  <a:srgbClr val="C00000"/>
                </a:solidFill>
                <a:latin typeface="Noto Sans" panose="020B0502040504020204" pitchFamily="34" charset="0"/>
              </a:rPr>
              <a:t>(CDC-MINSA, PERÚ)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2041DB7-CAF0-4493-B5DB-6C31ED3B4D1C}"/>
              </a:ext>
            </a:extLst>
          </p:cNvPr>
          <p:cNvSpPr txBox="1"/>
          <p:nvPr/>
        </p:nvSpPr>
        <p:spPr>
          <a:xfrm>
            <a:off x="1442719" y="5891195"/>
            <a:ext cx="93675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b="1" i="0" dirty="0">
                <a:solidFill>
                  <a:schemeClr val="accent4">
                    <a:lumMod val="50000"/>
                  </a:schemeClr>
                </a:solidFill>
                <a:effectLst/>
                <a:latin typeface="NexusSansPro"/>
              </a:rPr>
              <a:t>Esto </a:t>
            </a:r>
            <a:r>
              <a:rPr lang="es-ES" sz="2400" b="1" dirty="0">
                <a:solidFill>
                  <a:schemeClr val="accent4">
                    <a:lumMod val="50000"/>
                  </a:schemeClr>
                </a:solidFill>
                <a:latin typeface="NexusSansPro"/>
              </a:rPr>
              <a:t>implicó</a:t>
            </a:r>
            <a:r>
              <a:rPr lang="es-ES" sz="2400" b="1" i="0" dirty="0">
                <a:solidFill>
                  <a:schemeClr val="accent4">
                    <a:lumMod val="50000"/>
                  </a:schemeClr>
                </a:solidFill>
                <a:effectLst/>
                <a:latin typeface="NexusSansPro"/>
              </a:rPr>
              <a:t> una mayor presencia de los adultos mayores en la agenda informativa de todos los medios de comunicación</a:t>
            </a:r>
            <a:r>
              <a:rPr lang="es-ES" sz="2400" b="1" dirty="0">
                <a:solidFill>
                  <a:schemeClr val="accent4">
                    <a:lumMod val="50000"/>
                  </a:schemeClr>
                </a:solidFill>
                <a:latin typeface="NexusSansPro"/>
              </a:rPr>
              <a:t> y redes sociales</a:t>
            </a:r>
            <a:endParaRPr lang="es-MX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495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17">
            <a:extLst>
              <a:ext uri="{FF2B5EF4-FFF2-40B4-BE49-F238E27FC236}">
                <a16:creationId xmlns:a16="http://schemas.microsoft.com/office/drawing/2014/main" id="{04C8768E-0143-441D-B0A5-EEC84961F5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935056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1EE4CDC9-3B7E-3245-B6E1-035323A6B7A5}"/>
              </a:ext>
            </a:extLst>
          </p:cNvPr>
          <p:cNvSpPr txBox="1">
            <a:spLocks/>
          </p:cNvSpPr>
          <p:nvPr/>
        </p:nvSpPr>
        <p:spPr>
          <a:xfrm>
            <a:off x="477645" y="1167047"/>
            <a:ext cx="6151753" cy="50319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s-PE" sz="4000" dirty="0">
              <a:solidFill>
                <a:schemeClr val="accent1">
                  <a:lumMod val="75000"/>
                </a:schemeClr>
              </a:solidFill>
              <a:latin typeface="adineue PRO Bold" panose="020B0803040702080504" pitchFamily="34" charset="77"/>
            </a:endParaRPr>
          </a:p>
          <a:p>
            <a:r>
              <a:rPr lang="es-ES" sz="2800" dirty="0">
                <a:latin typeface="adineue PRO Bold" panose="020B0803040702080504" pitchFamily="34" charset="77"/>
              </a:rPr>
              <a:t>Representaban de manera desfavorable a los mayores, presentándolos como un grupo homogéneo y asociándolos a </a:t>
            </a:r>
            <a:r>
              <a:rPr lang="es-ES" sz="2800" b="1" dirty="0">
                <a:latin typeface="adineue PRO Bold" panose="020B0803040702080504" pitchFamily="34" charset="77"/>
              </a:rPr>
              <a:t>fallecimientos, deficiencias en la atención residencial o vulnerabilidad extrema</a:t>
            </a:r>
            <a:r>
              <a:rPr lang="es-ES" sz="2800" dirty="0">
                <a:latin typeface="adineue PRO Bold" panose="020B0803040702080504" pitchFamily="34" charset="77"/>
              </a:rPr>
              <a:t>. </a:t>
            </a:r>
          </a:p>
          <a:p>
            <a:r>
              <a:rPr lang="es-ES" sz="2800" dirty="0">
                <a:latin typeface="adineue PRO Bold" panose="020B0803040702080504" pitchFamily="34" charset="77"/>
              </a:rPr>
              <a:t>La presencia de ciertos términos potencialmente </a:t>
            </a:r>
            <a:r>
              <a:rPr lang="es-ES" sz="2800" b="1" dirty="0">
                <a:latin typeface="adineue PRO Bold" panose="020B0803040702080504" pitchFamily="34" charset="77"/>
              </a:rPr>
              <a:t>peyorativos o impropios </a:t>
            </a:r>
            <a:r>
              <a:rPr lang="es-ES" sz="2800" dirty="0">
                <a:latin typeface="adineue PRO Bold" panose="020B0803040702080504" pitchFamily="34" charset="77"/>
              </a:rPr>
              <a:t>(ancianos, abuelos) estaba en coherencia con esa representación negativa*</a:t>
            </a:r>
          </a:p>
          <a:p>
            <a:endParaRPr lang="es-ES" sz="2800" dirty="0">
              <a:latin typeface="adineue PRO Bold" panose="020B0803040702080504" pitchFamily="34" charset="77"/>
            </a:endParaRP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A0440482-33AD-3F41-A397-3AFA17AB2B77}"/>
              </a:ext>
            </a:extLst>
          </p:cNvPr>
          <p:cNvSpPr txBox="1">
            <a:spLocks/>
          </p:cNvSpPr>
          <p:nvPr/>
        </p:nvSpPr>
        <p:spPr>
          <a:xfrm>
            <a:off x="113404" y="136358"/>
            <a:ext cx="6754756" cy="117948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E" sz="7200" b="1" dirty="0">
                <a:solidFill>
                  <a:srgbClr val="002060"/>
                </a:solidFill>
                <a:latin typeface="adineue PRO" panose="020B0503040702080504" pitchFamily="34" charset="77"/>
              </a:rPr>
              <a:t>LOS TITULARES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D807814-2166-449A-B62C-E8A0A6B63CA0}"/>
              </a:ext>
            </a:extLst>
          </p:cNvPr>
          <p:cNvSpPr txBox="1"/>
          <p:nvPr/>
        </p:nvSpPr>
        <p:spPr>
          <a:xfrm>
            <a:off x="113404" y="6198972"/>
            <a:ext cx="972312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1" dirty="0"/>
              <a:t>* Stephany Bravo-Segal, Feliciano Villar</a:t>
            </a:r>
          </a:p>
          <a:p>
            <a:r>
              <a:rPr lang="es-ES" dirty="0"/>
              <a:t>Departamento de Cognición, Desarrollo y Psicología de la Educación, </a:t>
            </a:r>
            <a:r>
              <a:rPr lang="es-ES" dirty="0" err="1"/>
              <a:t>Universitat</a:t>
            </a:r>
            <a:r>
              <a:rPr lang="es-ES" dirty="0"/>
              <a:t> de Barcelona, España</a:t>
            </a:r>
            <a:endParaRPr lang="es-MX" dirty="0"/>
          </a:p>
        </p:txBody>
      </p:sp>
      <p:sp>
        <p:nvSpPr>
          <p:cNvPr id="4" name="Cerrar corchete 3">
            <a:extLst>
              <a:ext uri="{FF2B5EF4-FFF2-40B4-BE49-F238E27FC236}">
                <a16:creationId xmlns:a16="http://schemas.microsoft.com/office/drawing/2014/main" id="{BD2806AF-07D2-4626-B51A-4DFD7ACF9C68}"/>
              </a:ext>
            </a:extLst>
          </p:cNvPr>
          <p:cNvSpPr/>
          <p:nvPr/>
        </p:nvSpPr>
        <p:spPr>
          <a:xfrm>
            <a:off x="6664958" y="1822286"/>
            <a:ext cx="701040" cy="3972560"/>
          </a:xfrm>
          <a:prstGeom prst="rightBracket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C00000"/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339FDC22-5045-4C1F-A09B-8B492DACA4FF}"/>
              </a:ext>
            </a:extLst>
          </p:cNvPr>
          <p:cNvSpPr txBox="1"/>
          <p:nvPr/>
        </p:nvSpPr>
        <p:spPr>
          <a:xfrm>
            <a:off x="7910451" y="3548077"/>
            <a:ext cx="36576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800" b="1" dirty="0">
                <a:solidFill>
                  <a:schemeClr val="accent4">
                    <a:lumMod val="50000"/>
                  </a:schemeClr>
                </a:solidFill>
                <a:latin typeface="NexusSansPro"/>
              </a:rPr>
              <a:t>….. </a:t>
            </a:r>
            <a:r>
              <a:rPr lang="es-ES" sz="2800" b="1" i="0" dirty="0">
                <a:solidFill>
                  <a:schemeClr val="accent4">
                    <a:lumMod val="50000"/>
                  </a:schemeClr>
                </a:solidFill>
                <a:effectLst/>
                <a:latin typeface="NexusSansPro"/>
              </a:rPr>
              <a:t>puede justificar prácticas discriminatorias dirigidas a este sector de la población</a:t>
            </a:r>
            <a:endParaRPr lang="es-MX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4E47654F-4A0B-4589-81B6-325CFCA3FC7E}"/>
              </a:ext>
            </a:extLst>
          </p:cNvPr>
          <p:cNvSpPr txBox="1"/>
          <p:nvPr/>
        </p:nvSpPr>
        <p:spPr>
          <a:xfrm rot="2234891">
            <a:off x="7221069" y="1375776"/>
            <a:ext cx="20715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NexusSansPro"/>
                <a:ea typeface="+mn-ea"/>
                <a:cs typeface="+mn-cs"/>
              </a:rPr>
              <a:t>FRAGILIDAD</a:t>
            </a:r>
            <a:endParaRPr lang="es-MX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3EB982A-32D3-4A9A-965F-CD970F8997F4}"/>
              </a:ext>
            </a:extLst>
          </p:cNvPr>
          <p:cNvSpPr txBox="1"/>
          <p:nvPr/>
        </p:nvSpPr>
        <p:spPr>
          <a:xfrm rot="20662351">
            <a:off x="9029080" y="1150483"/>
            <a:ext cx="16148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dirty="0">
                <a:solidFill>
                  <a:schemeClr val="accent2">
                    <a:lumMod val="75000"/>
                  </a:schemeClr>
                </a:solidFill>
                <a:latin typeface="NexusSansPro"/>
              </a:rPr>
              <a:t>DECLIVE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NexusSansPro"/>
                <a:ea typeface="+mn-ea"/>
                <a:cs typeface="+mn-cs"/>
              </a:rPr>
              <a:t> </a:t>
            </a:r>
            <a:endParaRPr lang="es-MX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77B56CC-5C1B-4C80-966D-318F36DD1147}"/>
              </a:ext>
            </a:extLst>
          </p:cNvPr>
          <p:cNvSpPr txBox="1"/>
          <p:nvPr/>
        </p:nvSpPr>
        <p:spPr>
          <a:xfrm>
            <a:off x="8833223" y="2419299"/>
            <a:ext cx="244437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NexusSansPro"/>
                <a:ea typeface="+mn-ea"/>
                <a:cs typeface="+mn-cs"/>
              </a:rPr>
              <a:t>DEPENDENCIA</a:t>
            </a:r>
            <a:endParaRPr lang="es-MX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127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n 14">
            <a:extLst>
              <a:ext uri="{FF2B5EF4-FFF2-40B4-BE49-F238E27FC236}">
                <a16:creationId xmlns:a16="http://schemas.microsoft.com/office/drawing/2014/main" id="{03473030-5D6C-4971-8B6F-69C13B24BE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935056"/>
          </a:xfrm>
          <a:prstGeom prst="rect">
            <a:avLst/>
          </a:prstGeom>
        </p:spPr>
      </p:pic>
      <p:pic>
        <p:nvPicPr>
          <p:cNvPr id="9" name="Picture 2" descr="(Foto: AFP / Ernesto Benavides)">
            <a:extLst>
              <a:ext uri="{FF2B5EF4-FFF2-40B4-BE49-F238E27FC236}">
                <a16:creationId xmlns:a16="http://schemas.microsoft.com/office/drawing/2014/main" id="{0035D218-6EDE-42F9-922A-4809A0BDE7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880" y="2827020"/>
            <a:ext cx="3190239" cy="1987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9070C91-F98D-4CAC-82E8-A1DFC890BE05}"/>
              </a:ext>
            </a:extLst>
          </p:cNvPr>
          <p:cNvSpPr txBox="1"/>
          <p:nvPr/>
        </p:nvSpPr>
        <p:spPr>
          <a:xfrm>
            <a:off x="1524000" y="5043270"/>
            <a:ext cx="958088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b="1" dirty="0"/>
              <a:t>El 70% de fallecidos por COVID-19 en Perú eran adultos mayores, según cifra actualizada</a:t>
            </a:r>
            <a:endParaRPr lang="es-MX" sz="2400" b="1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E41EA4C-46E7-4E05-9BCF-EB770D241238}"/>
              </a:ext>
            </a:extLst>
          </p:cNvPr>
          <p:cNvSpPr txBox="1"/>
          <p:nvPr/>
        </p:nvSpPr>
        <p:spPr>
          <a:xfrm>
            <a:off x="1219200" y="6011726"/>
            <a:ext cx="103632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dirty="0">
                <a:hlinkClick r:id="rId4"/>
              </a:rPr>
              <a:t>https://elcomercio.pe/lima/sucesos/grupo-de-trabajo-del-ejecutivo-establece-que-hay-mas-de-180-mil-muertos-por-el-covid-19-en-peru-noticia/</a:t>
            </a:r>
            <a:endParaRPr lang="es-MX" dirty="0"/>
          </a:p>
          <a:p>
            <a:endParaRPr lang="es-MX" dirty="0"/>
          </a:p>
        </p:txBody>
      </p:sp>
      <p:pic>
        <p:nvPicPr>
          <p:cNvPr id="4102" name="Picture 6">
            <a:extLst>
              <a:ext uri="{FF2B5EF4-FFF2-40B4-BE49-F238E27FC236}">
                <a16:creationId xmlns:a16="http://schemas.microsoft.com/office/drawing/2014/main" id="{9C8C51FB-E21C-4A7A-A6BC-7580FA9561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089" y="1147745"/>
            <a:ext cx="3190239" cy="1987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La mortalidad por covid-19 de los mayores de 80 años puede alcanzar el 47%  – Salud y Medicina">
            <a:extLst>
              <a:ext uri="{FF2B5EF4-FFF2-40B4-BE49-F238E27FC236}">
                <a16:creationId xmlns:a16="http://schemas.microsoft.com/office/drawing/2014/main" id="{E6870503-224F-41F9-B8A4-14A0AF1B87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8481" y="1147745"/>
            <a:ext cx="3190239" cy="1987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3151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9155C870-498E-4B07-8B5E-05D4CE2C31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93505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2751FED8-EDCC-4DC7-B84D-B1723730E858}"/>
              </a:ext>
            </a:extLst>
          </p:cNvPr>
          <p:cNvSpPr txBox="1"/>
          <p:nvPr/>
        </p:nvSpPr>
        <p:spPr>
          <a:xfrm>
            <a:off x="6471920" y="612844"/>
            <a:ext cx="4796155" cy="60631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400" b="0" i="0" dirty="0">
                <a:solidFill>
                  <a:srgbClr val="1B1B1B"/>
                </a:solidFill>
                <a:effectLst/>
                <a:latin typeface="Cambria" panose="02040503050406030204" pitchFamily="18" charset="0"/>
              </a:rPr>
              <a:t> </a:t>
            </a:r>
            <a:r>
              <a:rPr lang="es-ES" sz="2800" b="0" i="0" dirty="0">
                <a:solidFill>
                  <a:srgbClr val="1B1B1B"/>
                </a:solidFill>
                <a:effectLst/>
                <a:latin typeface="Cambria" panose="02040503050406030204" pitchFamily="18" charset="0"/>
              </a:rPr>
              <a:t>Promover </a:t>
            </a:r>
            <a:r>
              <a:rPr lang="es-ES" sz="2800" b="1" i="0" dirty="0">
                <a:solidFill>
                  <a:srgbClr val="1B1B1B"/>
                </a:solidFill>
                <a:effectLst/>
                <a:latin typeface="Cambria" panose="02040503050406030204" pitchFamily="18" charset="0"/>
              </a:rPr>
              <a:t>estrés, angustia y mayor ansiedad</a:t>
            </a:r>
            <a:r>
              <a:rPr lang="es-ES" sz="2800" b="0" i="0" dirty="0">
                <a:solidFill>
                  <a:srgbClr val="1B1B1B"/>
                </a:solidFill>
                <a:effectLst/>
                <a:latin typeface="Cambria" panose="02040503050406030204" pitchFamily="18" charset="0"/>
              </a:rPr>
              <a:t> entre los propios mayores al «recordarles» </a:t>
            </a:r>
            <a:r>
              <a:rPr lang="es-ES" sz="2800" b="1" i="0" dirty="0">
                <a:solidFill>
                  <a:srgbClr val="1B1B1B"/>
                </a:solidFill>
                <a:effectLst/>
                <a:latin typeface="Cambria" panose="02040503050406030204" pitchFamily="18" charset="0"/>
              </a:rPr>
              <a:t>cuán vulnerables son como grupo</a:t>
            </a:r>
            <a:r>
              <a:rPr lang="es-ES" sz="2800" b="0" i="0" dirty="0">
                <a:solidFill>
                  <a:srgbClr val="1B1B1B"/>
                </a:solidFill>
                <a:effectLst/>
                <a:latin typeface="Cambria" panose="02040503050406030204" pitchFamily="18" charset="0"/>
              </a:rPr>
              <a:t>. </a:t>
            </a:r>
          </a:p>
          <a:p>
            <a:pPr algn="ctr"/>
            <a:endParaRPr lang="es-ES" sz="2400" dirty="0">
              <a:solidFill>
                <a:srgbClr val="1B1B1B"/>
              </a:solidFill>
              <a:latin typeface="Cambria" panose="02040503050406030204" pitchFamily="18" charset="0"/>
            </a:endParaRPr>
          </a:p>
          <a:p>
            <a:pPr algn="ctr"/>
            <a:r>
              <a:rPr lang="es-ES" sz="2800" b="0" i="0" dirty="0">
                <a:solidFill>
                  <a:srgbClr val="1B1B1B"/>
                </a:solidFill>
                <a:effectLst/>
                <a:latin typeface="Cambria" panose="02040503050406030204" pitchFamily="18" charset="0"/>
              </a:rPr>
              <a:t>Este discurso fatalista refuerza una imagen que devalúa a los mayores y oculta (o infravalora) su aporte a la sociedad, contribuyendo a la sensación de inutilidad personal y de carga social</a:t>
            </a:r>
            <a:r>
              <a:rPr lang="es-ES" sz="2800" b="0" i="0" u="sng" baseline="30000" dirty="0">
                <a:solidFill>
                  <a:srgbClr val="005EA2"/>
                </a:solidFill>
                <a:effectLst/>
                <a:latin typeface="Cambria" panose="02040503050406030204" pitchFamily="18" charset="0"/>
              </a:rPr>
              <a:t>.</a:t>
            </a:r>
            <a:endParaRPr lang="es-MX" sz="28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B9F2E68-0435-40E5-B850-DE32F4F11C41}"/>
              </a:ext>
            </a:extLst>
          </p:cNvPr>
          <p:cNvSpPr txBox="1"/>
          <p:nvPr/>
        </p:nvSpPr>
        <p:spPr>
          <a:xfrm>
            <a:off x="772160" y="1334260"/>
            <a:ext cx="4328160" cy="41894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ct val="0"/>
              </a:spcBef>
            </a:pPr>
            <a:r>
              <a:rPr lang="es-ES" sz="3200" b="1" dirty="0">
                <a:solidFill>
                  <a:schemeClr val="tx2"/>
                </a:solidFill>
                <a:latin typeface="adineue PRO Bold" panose="020B0803040702080504" pitchFamily="34" charset="77"/>
                <a:ea typeface="+mj-ea"/>
                <a:cs typeface="+mj-cs"/>
              </a:rPr>
              <a:t>DISCURSO HOMOGENIZADOR  CONTRIBUYE A APUNTALAR Y JUSTIFICAR COMPORTAMIENTOS Y POLÍTICAS EDADISTAS</a:t>
            </a:r>
            <a:endParaRPr lang="es-MX" sz="3200" b="1" dirty="0">
              <a:solidFill>
                <a:schemeClr val="tx2"/>
              </a:solidFill>
              <a:latin typeface="adineue PRO Bold" panose="020B0803040702080504" pitchFamily="34" charset="77"/>
              <a:ea typeface="+mj-ea"/>
              <a:cs typeface="+mj-cs"/>
            </a:endParaRPr>
          </a:p>
        </p:txBody>
      </p:sp>
      <p:sp>
        <p:nvSpPr>
          <p:cNvPr id="9" name="Cerrar corchete 8">
            <a:extLst>
              <a:ext uri="{FF2B5EF4-FFF2-40B4-BE49-F238E27FC236}">
                <a16:creationId xmlns:a16="http://schemas.microsoft.com/office/drawing/2014/main" id="{C6E9A813-F9A7-4FC7-B558-3E2EB51B70CC}"/>
              </a:ext>
            </a:extLst>
          </p:cNvPr>
          <p:cNvSpPr/>
          <p:nvPr/>
        </p:nvSpPr>
        <p:spPr>
          <a:xfrm>
            <a:off x="4901566" y="1117703"/>
            <a:ext cx="701040" cy="4622594"/>
          </a:xfrm>
          <a:prstGeom prst="rightBracket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29344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843</TotalTime>
  <Words>638</Words>
  <Application>Microsoft Office PowerPoint</Application>
  <PresentationFormat>Panorámica</PresentationFormat>
  <Paragraphs>57</Paragraphs>
  <Slides>10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21" baseType="lpstr">
      <vt:lpstr>Abadi</vt:lpstr>
      <vt:lpstr>adineue PRO</vt:lpstr>
      <vt:lpstr>adineue PRO Bold</vt:lpstr>
      <vt:lpstr>Arial</vt:lpstr>
      <vt:lpstr>Calibri</vt:lpstr>
      <vt:lpstr>Calibri Light</vt:lpstr>
      <vt:lpstr>Cambria</vt:lpstr>
      <vt:lpstr>Century Gothic</vt:lpstr>
      <vt:lpstr>NexusSansPro</vt:lpstr>
      <vt:lpstr>Noto Sans</vt:lpstr>
      <vt:lpstr>Tema de Office</vt:lpstr>
      <vt:lpstr>"Los dilemas éticos en la representación mediática de las personas adultas mayores” </vt:lpstr>
      <vt:lpstr>Presentación de PowerPoint</vt:lpstr>
      <vt:lpstr>Presentación de PowerPoint</vt:lpstr>
      <vt:lpstr>Presentación de PowerPoint</vt:lpstr>
      <vt:lpstr>2020</vt:lpstr>
      <vt:lpstr>DISCURSO OFICIAL…..</vt:lpstr>
      <vt:lpstr>Presentación de PowerPoint</vt:lpstr>
      <vt:lpstr>Presentación de PowerPoint</vt:lpstr>
      <vt:lpstr>Presentación de PowerPoint</vt:lpstr>
      <vt:lpstr>RETOS FRENTE A LA PAM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Rafael Gutierrez San</dc:creator>
  <cp:lastModifiedBy>USUARIO</cp:lastModifiedBy>
  <cp:revision>63</cp:revision>
  <dcterms:created xsi:type="dcterms:W3CDTF">2020-02-19T16:12:28Z</dcterms:created>
  <dcterms:modified xsi:type="dcterms:W3CDTF">2025-04-29T14:39:18Z</dcterms:modified>
</cp:coreProperties>
</file>