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5" r:id="rId2"/>
  </p:sldMasterIdLst>
  <p:notesMasterIdLst>
    <p:notesMasterId r:id="rId20"/>
  </p:notesMasterIdLst>
  <p:sldIdLst>
    <p:sldId id="260" r:id="rId3"/>
    <p:sldId id="2574" r:id="rId4"/>
    <p:sldId id="2575" r:id="rId5"/>
    <p:sldId id="2583" r:id="rId6"/>
    <p:sldId id="2580" r:id="rId7"/>
    <p:sldId id="2572" r:id="rId8"/>
    <p:sldId id="2581" r:id="rId9"/>
    <p:sldId id="2576" r:id="rId10"/>
    <p:sldId id="2577" r:id="rId11"/>
    <p:sldId id="2578" r:id="rId12"/>
    <p:sldId id="2568" r:id="rId13"/>
    <p:sldId id="2569" r:id="rId14"/>
    <p:sldId id="258" r:id="rId15"/>
    <p:sldId id="264" r:id="rId16"/>
    <p:sldId id="2570" r:id="rId17"/>
    <p:sldId id="2579" r:id="rId18"/>
    <p:sldId id="259" r:id="rId19"/>
  </p:sldIdLst>
  <p:sldSz cx="12192000" cy="6858000"/>
  <p:notesSz cx="6797675" cy="9926638"/>
  <p:embeddedFontLst>
    <p:embeddedFont>
      <p:font typeface="Baloo" panose="020B0604020202020204" charset="0"/>
      <p:regular r:id="rId21"/>
    </p:embeddedFont>
    <p:embeddedFont>
      <p:font typeface="Baloo 2" panose="020B0604020202020204" charset="0"/>
      <p:regular r:id="rId22"/>
      <p:bold r:id="rId23"/>
    </p:embeddedFont>
    <p:embeddedFont>
      <p:font typeface="Carlito" panose="020B0604020202020204" charset="0"/>
      <p:regular r:id="rId24"/>
    </p:embeddedFont>
    <p:embeddedFont>
      <p:font typeface="Play" panose="020B0604020202020204" charset="0"/>
      <p:regular r:id="rId25"/>
      <p:bold r:id="rId26"/>
    </p:embeddedFont>
    <p:embeddedFont>
      <p:font typeface="Titillium Web" panose="00000500000000000000" pitchFamily="2" charset="0"/>
      <p:regular r:id="rId27"/>
      <p:bold r:id="rId28"/>
      <p:italic r:id="rId29"/>
      <p:boldItalic r:id="rId30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0065"/>
    <a:srgbClr val="146082"/>
    <a:srgbClr val="EC7333"/>
    <a:srgbClr val="196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862" y="1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41453-237F-4A35-9F69-03F93D1ACF5E}" type="datetimeFigureOut">
              <a:rPr lang="es-PE" smtClean="0"/>
              <a:t>27/03/2025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383" y="4776856"/>
            <a:ext cx="5436909" cy="39089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273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862" y="9428273"/>
            <a:ext cx="2946275" cy="4983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F288A-EDF4-4B74-A8A1-BA321AE28B90}" type="slidenum">
              <a:rPr lang="es-PE" smtClean="0"/>
              <a:t>‹Nº›</a:t>
            </a:fld>
            <a:endParaRPr 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C22997E-BD07-98E5-950E-27F373B72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>
            <a:extLst>
              <a:ext uri="{FF2B5EF4-FFF2-40B4-BE49-F238E27FC236}">
                <a16:creationId xmlns:a16="http://schemas.microsoft.com/office/drawing/2014/main" id="{38A4D657-102A-95B2-7337-8A12E346ED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>
            <a:extLst>
              <a:ext uri="{FF2B5EF4-FFF2-40B4-BE49-F238E27FC236}">
                <a16:creationId xmlns:a16="http://schemas.microsoft.com/office/drawing/2014/main" id="{B5ADBA8D-F96D-9BD4-1B6A-194B6728B2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478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e695560f49_0_249:notes"/>
          <p:cNvSpPr txBox="1">
            <a:spLocks noGrp="1"/>
          </p:cNvSpPr>
          <p:nvPr>
            <p:ph type="body" idx="1"/>
          </p:nvPr>
        </p:nvSpPr>
        <p:spPr>
          <a:xfrm>
            <a:off x="659141" y="5036415"/>
            <a:ext cx="5273085" cy="477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" name="Google Shape;75;g2e695560f49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38125" y="795338"/>
            <a:ext cx="7069138" cy="3976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695560f49_0_59:notes"/>
          <p:cNvSpPr txBox="1">
            <a:spLocks noGrp="1"/>
          </p:cNvSpPr>
          <p:nvPr>
            <p:ph type="body" idx="1"/>
          </p:nvPr>
        </p:nvSpPr>
        <p:spPr>
          <a:xfrm>
            <a:off x="659141" y="5036415"/>
            <a:ext cx="5273085" cy="4771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2e695560f4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38125" y="795338"/>
            <a:ext cx="7069138" cy="3976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6818CBAF-7790-EBA4-5F7E-1C1AEE15B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>
            <a:extLst>
              <a:ext uri="{FF2B5EF4-FFF2-40B4-BE49-F238E27FC236}">
                <a16:creationId xmlns:a16="http://schemas.microsoft.com/office/drawing/2014/main" id="{BD7E29D5-A1C3-BAB4-D9BC-3B2A33B8C5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>
            <a:extLst>
              <a:ext uri="{FF2B5EF4-FFF2-40B4-BE49-F238E27FC236}">
                <a16:creationId xmlns:a16="http://schemas.microsoft.com/office/drawing/2014/main" id="{EB824A4B-C62A-78EC-A248-B54436B0CA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4585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5BBAE4B0-7E55-A17C-EABC-8C4F45448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>
            <a:extLst>
              <a:ext uri="{FF2B5EF4-FFF2-40B4-BE49-F238E27FC236}">
                <a16:creationId xmlns:a16="http://schemas.microsoft.com/office/drawing/2014/main" id="{4560DA88-7D5B-E9CC-27D6-BE933076E5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>
            <a:extLst>
              <a:ext uri="{FF2B5EF4-FFF2-40B4-BE49-F238E27FC236}">
                <a16:creationId xmlns:a16="http://schemas.microsoft.com/office/drawing/2014/main" id="{640DF89D-7677-09C1-682D-ECD5AEB616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253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E781A794-B6C8-E541-9546-82418F23B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>
            <a:extLst>
              <a:ext uri="{FF2B5EF4-FFF2-40B4-BE49-F238E27FC236}">
                <a16:creationId xmlns:a16="http://schemas.microsoft.com/office/drawing/2014/main" id="{C8C3D2E9-87DE-5C97-3386-4B722DD5FB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>
            <a:extLst>
              <a:ext uri="{FF2B5EF4-FFF2-40B4-BE49-F238E27FC236}">
                <a16:creationId xmlns:a16="http://schemas.microsoft.com/office/drawing/2014/main" id="{441BE9E1-EFAC-7593-942F-75715707AE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5021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8511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CE5E832-56A8-9845-D72F-5EC486AF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>
            <a:extLst>
              <a:ext uri="{FF2B5EF4-FFF2-40B4-BE49-F238E27FC236}">
                <a16:creationId xmlns:a16="http://schemas.microsoft.com/office/drawing/2014/main" id="{682A8457-DBBA-F5AC-BCBC-5312CB4CAE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>
            <a:extLst>
              <a:ext uri="{FF2B5EF4-FFF2-40B4-BE49-F238E27FC236}">
                <a16:creationId xmlns:a16="http://schemas.microsoft.com/office/drawing/2014/main" id="{65C4A2E8-493A-27D5-FE27-C378F88A0C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486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9B432CF5-F026-BAA3-21CF-E58FDE8D8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>
            <a:extLst>
              <a:ext uri="{FF2B5EF4-FFF2-40B4-BE49-F238E27FC236}">
                <a16:creationId xmlns:a16="http://schemas.microsoft.com/office/drawing/2014/main" id="{9AB2F0AC-819D-D38F-C529-1F99F5F4F6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>
            <a:extLst>
              <a:ext uri="{FF2B5EF4-FFF2-40B4-BE49-F238E27FC236}">
                <a16:creationId xmlns:a16="http://schemas.microsoft.com/office/drawing/2014/main" id="{5AEBC27B-87D4-703B-0E4F-C3BE3A45EE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5056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F20123CD-D88F-5EC6-6C4E-9D5BFF399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>
            <a:extLst>
              <a:ext uri="{FF2B5EF4-FFF2-40B4-BE49-F238E27FC236}">
                <a16:creationId xmlns:a16="http://schemas.microsoft.com/office/drawing/2014/main" id="{84E6679F-80B6-C8DC-4739-68789DC1EB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>
            <a:extLst>
              <a:ext uri="{FF2B5EF4-FFF2-40B4-BE49-F238E27FC236}">
                <a16:creationId xmlns:a16="http://schemas.microsoft.com/office/drawing/2014/main" id="{D9D9895D-A819-BE24-7449-47405BAAE7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6375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F8CAD4AA-A3E8-5322-587C-76564E02D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>
            <a:extLst>
              <a:ext uri="{FF2B5EF4-FFF2-40B4-BE49-F238E27FC236}">
                <a16:creationId xmlns:a16="http://schemas.microsoft.com/office/drawing/2014/main" id="{663F20E2-A333-22B6-91D9-69915178FA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>
            <a:extLst>
              <a:ext uri="{FF2B5EF4-FFF2-40B4-BE49-F238E27FC236}">
                <a16:creationId xmlns:a16="http://schemas.microsoft.com/office/drawing/2014/main" id="{9A464132-EB96-D5DD-6F9A-005BD22D5F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2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Texto&#10;&#10;Descripción generada automáticament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exto&#10;&#10;Descripción generada automáticament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7428" y="128941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defRPr>
            </a:lvl1pPr>
          </a:lstStyle>
          <a:p>
            <a:r>
              <a:rPr lang="es-ES" dirty="0"/>
              <a:t>Título I</a:t>
            </a:r>
            <a:br>
              <a:rPr lang="es-ES" dirty="0"/>
            </a:br>
            <a:r>
              <a:rPr lang="es-ES" dirty="0"/>
              <a:t>Título I</a:t>
            </a:r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193074" y="3784736"/>
            <a:ext cx="9144000" cy="4998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  <a:latin typeface="Baloo 2" panose="03080502040302020200" pitchFamily="66" charset="0"/>
                <a:cs typeface="Baloo 2" panose="03080502040302020200" pitchFamily="66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270966" y="4903053"/>
            <a:ext cx="2743200" cy="365125"/>
          </a:xfrm>
        </p:spPr>
        <p:txBody>
          <a:bodyPr/>
          <a:lstStyle>
            <a:lvl1pPr algn="r">
              <a:defRPr sz="1600">
                <a:latin typeface="Baloo 2" panose="03080502040302020200" pitchFamily="66" charset="0"/>
                <a:cs typeface="Baloo 2" panose="03080502040302020200" pitchFamily="66" charset="0"/>
              </a:defRPr>
            </a:lvl1pPr>
          </a:lstStyle>
          <a:p>
            <a:fld id="{DDA49EA1-A8DC-4F6F-8B6F-17E98896E616}" type="datetimeFigureOut">
              <a:rPr lang="es-PE" smtClean="0"/>
              <a:t>27/03/2025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aloo 2"/>
              <a:buNone/>
              <a:defRPr b="1">
                <a:solidFill>
                  <a:schemeClr val="lt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body" idx="1"/>
          </p:nvPr>
        </p:nvSpPr>
        <p:spPr>
          <a:xfrm>
            <a:off x="838200" y="156436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838200" y="62652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24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exto&#10;&#10;Descripción generada automáticament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7428" y="128941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Baloo" panose="03080902040302020200" pitchFamily="66" charset="0"/>
                <a:cs typeface="Baloo" panose="03080902040302020200" pitchFamily="66" charset="0"/>
              </a:defRPr>
            </a:lvl1pPr>
          </a:lstStyle>
          <a:p>
            <a:r>
              <a:rPr lang="es-ES" dirty="0"/>
              <a:t>Título I</a:t>
            </a:r>
            <a:br>
              <a:rPr lang="es-ES" dirty="0"/>
            </a:br>
            <a:r>
              <a:rPr lang="es-ES" dirty="0"/>
              <a:t>Título I</a:t>
            </a:r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193074" y="3784736"/>
            <a:ext cx="9144000" cy="4998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60000"/>
                    <a:lumOff val="40000"/>
                  </a:schemeClr>
                </a:solidFill>
                <a:latin typeface="Baloo 2" panose="03080502040302020200" pitchFamily="66" charset="0"/>
                <a:cs typeface="Baloo 2" panose="03080502040302020200" pitchFamily="66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270966" y="4903053"/>
            <a:ext cx="2743200" cy="365125"/>
          </a:xfrm>
        </p:spPr>
        <p:txBody>
          <a:bodyPr/>
          <a:lstStyle>
            <a:lvl1pPr algn="r">
              <a:defRPr sz="1600">
                <a:latin typeface="Baloo 2" panose="03080502040302020200" pitchFamily="66" charset="0"/>
                <a:cs typeface="Baloo 2" panose="03080502040302020200" pitchFamily="66" charset="0"/>
              </a:defRPr>
            </a:lvl1pPr>
          </a:lstStyle>
          <a:p>
            <a:fld id="{DDA49EA1-A8DC-4F6F-8B6F-17E98896E616}" type="datetimeFigureOut">
              <a:rPr lang="es-PE" smtClean="0"/>
              <a:t>27/03/2025</a:t>
            </a:fld>
            <a:endParaRPr lang="es-P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105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Baloo 2" panose="03080502040302020200" pitchFamily="66" charset="0"/>
                <a:cs typeface="Baloo 2" panose="03080502040302020200" pitchFamily="66" charset="0"/>
              </a:defRPr>
            </a:lvl1pPr>
          </a:lstStyle>
          <a:p>
            <a:r>
              <a:rPr lang="es-ES" dirty="0"/>
              <a:t>Título 1</a:t>
            </a:r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564368"/>
            <a:ext cx="10515600" cy="435133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38200" y="6265227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s-P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"/>
            <a:ext cx="12192000" cy="6859344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1053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Baloo 2" panose="03080502040302020200" pitchFamily="66" charset="0"/>
                <a:cs typeface="Baloo 2" panose="03080502040302020200" pitchFamily="66" charset="0"/>
              </a:defRPr>
            </a:lvl1pPr>
          </a:lstStyle>
          <a:p>
            <a:r>
              <a:rPr lang="es-ES" dirty="0"/>
              <a:t>Título 1</a:t>
            </a:r>
            <a:endParaRPr lang="es-PE" dirty="0"/>
          </a:p>
        </p:txBody>
      </p:sp>
      <p:sp>
        <p:nvSpPr>
          <p:cNvPr id="10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564368"/>
            <a:ext cx="10515600" cy="435133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11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38200" y="6265227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s-P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 con confianza baja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7" descr="Imagen que contiene Texto&#10;&#10;Descripción generada automáticament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rlito" panose="020B0604020202020204"/>
              <a:buNone/>
              <a:defRPr sz="2600" b="1" i="0">
                <a:solidFill>
                  <a:schemeClr val="lt1"/>
                </a:solidFill>
                <a:latin typeface="Carlito" panose="020B0604020202020204"/>
                <a:ea typeface="Carlito" panose="020B0604020202020204"/>
                <a:cs typeface="Carlito" panose="020B0604020202020204"/>
                <a:sym typeface="Carlito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 lang="es-P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3" descr="Patrón de fondo&#10;&#10;Descripción generada automáticamente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-1344"/>
            <a:ext cx="12192000" cy="685934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aloo 2" panose="03080502040302020200"/>
              <a:buNone/>
              <a:defRPr b="1">
                <a:solidFill>
                  <a:schemeClr val="lt1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body" idx="1"/>
          </p:nvPr>
        </p:nvSpPr>
        <p:spPr>
          <a:xfrm>
            <a:off x="838200" y="156436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ftr" idx="11"/>
          </p:nvPr>
        </p:nvSpPr>
        <p:spPr>
          <a:xfrm>
            <a:off x="838200" y="6265227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32" descr="Diagrama&#10;&#10;Descripción generada automáticamente con confianza baja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A49EA1-A8DC-4F6F-8B6F-17E98896E616}" type="datetimeFigureOut">
              <a:rPr lang="es-PE" smtClean="0"/>
              <a:t>27/03/2025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58BDE4-7272-4430-BC12-47E235593C9F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Imagen 6" descr="Patrón de fondo&#10;&#10;Descripción generada automáticamente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Play" panose="020B0604020202020204"/>
                <a:ea typeface="Play" panose="020B0604020202020204"/>
                <a:cs typeface="Play" panose="020B0604020202020204"/>
                <a:sym typeface="Play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7575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t>‹Nº›</a:t>
            </a:fld>
            <a:endParaRPr lang="es-PE"/>
          </a:p>
        </p:txBody>
      </p:sp>
      <p:pic>
        <p:nvPicPr>
          <p:cNvPr id="15" name="Google Shape;15;p26" descr="Patrón de fondo&#10;&#10;Descripción generada automáticamente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0" y="0"/>
            <a:ext cx="12192000" cy="685934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4F64D83-A994-8FF5-706E-974A9A714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86302E8-A9DC-7B91-388D-5A79C514748B}"/>
              </a:ext>
            </a:extLst>
          </p:cNvPr>
          <p:cNvSpPr/>
          <p:nvPr/>
        </p:nvSpPr>
        <p:spPr>
          <a:xfrm>
            <a:off x="6060535" y="4381211"/>
            <a:ext cx="5815879" cy="676801"/>
          </a:xfrm>
          <a:prstGeom prst="rect">
            <a:avLst/>
          </a:prstGeom>
          <a:solidFill>
            <a:srgbClr val="0098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TextBox 43">
            <a:extLst>
              <a:ext uri="{FF2B5EF4-FFF2-40B4-BE49-F238E27FC236}">
                <a16:creationId xmlns:a16="http://schemas.microsoft.com/office/drawing/2014/main" id="{B161F4EE-C1A4-340D-E46F-37B89B320A51}"/>
              </a:ext>
            </a:extLst>
          </p:cNvPr>
          <p:cNvSpPr txBox="1"/>
          <p:nvPr/>
        </p:nvSpPr>
        <p:spPr>
          <a:xfrm>
            <a:off x="681488" y="118166"/>
            <a:ext cx="106881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0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5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Resultados esperados de  la incorporación del enfoque intercultural en la prestación de los servicios públicos </a:t>
            </a:r>
          </a:p>
        </p:txBody>
      </p:sp>
      <p:sp>
        <p:nvSpPr>
          <p:cNvPr id="6" name="TextBox 43">
            <a:extLst>
              <a:ext uri="{FF2B5EF4-FFF2-40B4-BE49-F238E27FC236}">
                <a16:creationId xmlns:a16="http://schemas.microsoft.com/office/drawing/2014/main" id="{920D6DA2-4F48-B7ED-BD95-916A66AAD46C}"/>
              </a:ext>
            </a:extLst>
          </p:cNvPr>
          <p:cNvSpPr txBox="1"/>
          <p:nvPr/>
        </p:nvSpPr>
        <p:spPr>
          <a:xfrm>
            <a:off x="1544989" y="3588994"/>
            <a:ext cx="339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00000"/>
              </a:lnSpc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tx1"/>
                </a:solidFill>
                <a:latin typeface="Baloo 2" panose="03080502040302020200" pitchFamily="66" charset="0"/>
                <a:ea typeface="Calibri"/>
                <a:cs typeface="Baloo 2" panose="03080502040302020200" pitchFamily="66" charset="0"/>
                <a:sym typeface="Calibri"/>
              </a:rPr>
              <a:t>Resultados esperados </a:t>
            </a:r>
            <a:endParaRPr lang="es-MX" sz="2400" b="1" i="0" u="none" strike="noStrike" cap="none" dirty="0">
              <a:solidFill>
                <a:schemeClr val="tx1"/>
              </a:solidFill>
              <a:latin typeface="Baloo 2" panose="03080502040302020200" pitchFamily="66" charset="0"/>
              <a:ea typeface="Calibri"/>
              <a:cs typeface="Baloo 2" panose="03080502040302020200" pitchFamily="66" charset="0"/>
              <a:sym typeface="Calibri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7C0A053-164E-DC4F-A2CA-2247C4930CAC}"/>
              </a:ext>
            </a:extLst>
          </p:cNvPr>
          <p:cNvSpPr/>
          <p:nvPr/>
        </p:nvSpPr>
        <p:spPr>
          <a:xfrm>
            <a:off x="4308040" y="2359444"/>
            <a:ext cx="7413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PE" sz="1600" dirty="0">
              <a:solidFill>
                <a:schemeClr val="tx1">
                  <a:lumMod val="75000"/>
                  <a:lumOff val="25000"/>
                </a:schemeClr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4E4AB8A-2940-FF2C-EF21-09951A1FD4D0}"/>
              </a:ext>
            </a:extLst>
          </p:cNvPr>
          <p:cNvSpPr/>
          <p:nvPr/>
        </p:nvSpPr>
        <p:spPr>
          <a:xfrm>
            <a:off x="6060528" y="3742145"/>
            <a:ext cx="5815888" cy="576468"/>
          </a:xfrm>
          <a:prstGeom prst="rect">
            <a:avLst/>
          </a:prstGeom>
          <a:solidFill>
            <a:srgbClr val="0098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FE67263-5C09-F44C-53EC-963B14D000C9}"/>
              </a:ext>
            </a:extLst>
          </p:cNvPr>
          <p:cNvSpPr/>
          <p:nvPr/>
        </p:nvSpPr>
        <p:spPr>
          <a:xfrm>
            <a:off x="6060536" y="3132290"/>
            <a:ext cx="5815880" cy="547256"/>
          </a:xfrm>
          <a:prstGeom prst="rect">
            <a:avLst/>
          </a:prstGeom>
          <a:solidFill>
            <a:srgbClr val="0098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D5696DF-94D5-67AD-9CA8-85F1971FC61C}"/>
              </a:ext>
            </a:extLst>
          </p:cNvPr>
          <p:cNvSpPr/>
          <p:nvPr/>
        </p:nvSpPr>
        <p:spPr>
          <a:xfrm>
            <a:off x="6060535" y="2061713"/>
            <a:ext cx="5815881" cy="381876"/>
          </a:xfrm>
          <a:prstGeom prst="rect">
            <a:avLst/>
          </a:prstGeom>
          <a:solidFill>
            <a:srgbClr val="0098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2305FFB-2C6D-E947-47B5-1BF1888AA773}"/>
              </a:ext>
            </a:extLst>
          </p:cNvPr>
          <p:cNvSpPr txBox="1"/>
          <p:nvPr/>
        </p:nvSpPr>
        <p:spPr>
          <a:xfrm>
            <a:off x="6071336" y="2120648"/>
            <a:ext cx="58158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Baloo 2" panose="03080502040302020200" pitchFamily="66" charset="0"/>
                <a:cs typeface="Baloo 2" panose="03080502040302020200" pitchFamily="66" charset="0"/>
              </a:defRPr>
            </a:lvl1pPr>
          </a:lstStyle>
          <a:p>
            <a:pPr algn="ctr"/>
            <a:r>
              <a:rPr lang="es-PE" sz="1600" dirty="0">
                <a:solidFill>
                  <a:schemeClr val="bg1"/>
                </a:solidFill>
              </a:rPr>
              <a:t>Mejorar la Gobernabilidad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46D4EDC-193C-CDD2-A58F-B1810D8998EC}"/>
              </a:ext>
            </a:extLst>
          </p:cNvPr>
          <p:cNvSpPr/>
          <p:nvPr/>
        </p:nvSpPr>
        <p:spPr>
          <a:xfrm>
            <a:off x="6060536" y="2506187"/>
            <a:ext cx="5815880" cy="548750"/>
          </a:xfrm>
          <a:prstGeom prst="rect">
            <a:avLst/>
          </a:prstGeom>
          <a:solidFill>
            <a:srgbClr val="0098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B650DE-06EC-08EB-47A6-DD7C8569CAC8}"/>
              </a:ext>
            </a:extLst>
          </p:cNvPr>
          <p:cNvSpPr txBox="1"/>
          <p:nvPr/>
        </p:nvSpPr>
        <p:spPr>
          <a:xfrm>
            <a:off x="6583997" y="2517183"/>
            <a:ext cx="5093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Baloo 2" panose="03080502040302020200" pitchFamily="66" charset="0"/>
                <a:cs typeface="Baloo 2" panose="03080502040302020200" pitchFamily="66" charset="0"/>
              </a:defRPr>
            </a:lvl1pPr>
          </a:lstStyle>
          <a:p>
            <a:pPr algn="ctr"/>
            <a:r>
              <a:rPr lang="es-PE" sz="1600" b="1" dirty="0">
                <a:solidFill>
                  <a:schemeClr val="bg1"/>
                </a:solidFill>
              </a:rPr>
              <a:t>Reducir brechas sociales existentes entre diversos grupos étnico-culturales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606DF6A-760A-3656-047C-91FAE2DE5E7F}"/>
              </a:ext>
            </a:extLst>
          </p:cNvPr>
          <p:cNvSpPr txBox="1"/>
          <p:nvPr/>
        </p:nvSpPr>
        <p:spPr>
          <a:xfrm>
            <a:off x="6583997" y="3122627"/>
            <a:ext cx="5093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Baloo 2" panose="03080502040302020200" pitchFamily="66" charset="0"/>
                <a:cs typeface="Baloo 2" panose="03080502040302020200" pitchFamily="66" charset="0"/>
              </a:defRPr>
            </a:lvl1pPr>
          </a:lstStyle>
          <a:p>
            <a:pPr algn="ctr"/>
            <a:r>
              <a:rPr lang="es-PE" sz="1600" b="1" dirty="0">
                <a:solidFill>
                  <a:schemeClr val="bg1"/>
                </a:solidFill>
              </a:rPr>
              <a:t>Promover el diálogo intercultural  y enfoque comunitario y territorial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7B868D6-BAEA-64CE-62EA-C5E86C4AC399}"/>
              </a:ext>
            </a:extLst>
          </p:cNvPr>
          <p:cNvSpPr txBox="1"/>
          <p:nvPr/>
        </p:nvSpPr>
        <p:spPr>
          <a:xfrm>
            <a:off x="6087069" y="3779325"/>
            <a:ext cx="5749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Baloo 2" panose="03080502040302020200" pitchFamily="66" charset="0"/>
                <a:cs typeface="Baloo 2" panose="03080502040302020200" pitchFamily="66" charset="0"/>
              </a:defRPr>
            </a:lvl1pPr>
          </a:lstStyle>
          <a:p>
            <a:pPr algn="ctr"/>
            <a:r>
              <a:rPr lang="es-PE" sz="1600" b="1" dirty="0">
                <a:solidFill>
                  <a:schemeClr val="bg1"/>
                </a:solidFill>
              </a:rPr>
              <a:t>Prestar servicios pertinentes que respondan a las particularidades culturales de los pueblos. </a:t>
            </a:r>
          </a:p>
        </p:txBody>
      </p:sp>
      <p:sp>
        <p:nvSpPr>
          <p:cNvPr id="16" name="Flecha: a la derecha 33">
            <a:extLst>
              <a:ext uri="{FF2B5EF4-FFF2-40B4-BE49-F238E27FC236}">
                <a16:creationId xmlns:a16="http://schemas.microsoft.com/office/drawing/2014/main" id="{59FE18F1-784A-1BC6-6832-AD3809BD5F0C}"/>
              </a:ext>
            </a:extLst>
          </p:cNvPr>
          <p:cNvSpPr/>
          <p:nvPr/>
        </p:nvSpPr>
        <p:spPr>
          <a:xfrm>
            <a:off x="5037118" y="3527439"/>
            <a:ext cx="569844" cy="523220"/>
          </a:xfrm>
          <a:prstGeom prst="rightArrow">
            <a:avLst/>
          </a:prstGeom>
          <a:solidFill>
            <a:srgbClr val="377A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1433DD3-D5F4-0ECA-88E2-353AE3714E0D}"/>
              </a:ext>
            </a:extLst>
          </p:cNvPr>
          <p:cNvSpPr txBox="1"/>
          <p:nvPr/>
        </p:nvSpPr>
        <p:spPr>
          <a:xfrm>
            <a:off x="6060535" y="4426040"/>
            <a:ext cx="5828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Promover el ejercicio de derechos económicos, sociales, políticos y culturales de los pueblos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8CE9EA0-C460-DD95-B1B1-44B737527794}"/>
              </a:ext>
            </a:extLst>
          </p:cNvPr>
          <p:cNvSpPr/>
          <p:nvPr/>
        </p:nvSpPr>
        <p:spPr>
          <a:xfrm>
            <a:off x="6060535" y="5110594"/>
            <a:ext cx="5815888" cy="466530"/>
          </a:xfrm>
          <a:prstGeom prst="rect">
            <a:avLst/>
          </a:prstGeom>
          <a:solidFill>
            <a:srgbClr val="0098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060F6B8-866F-2584-C3BE-CBEDA0649F91}"/>
              </a:ext>
            </a:extLst>
          </p:cNvPr>
          <p:cNvSpPr txBox="1"/>
          <p:nvPr/>
        </p:nvSpPr>
        <p:spPr>
          <a:xfrm>
            <a:off x="6060534" y="5158719"/>
            <a:ext cx="58283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Prevenir la discriminación étnico-racial y racismo</a:t>
            </a:r>
          </a:p>
        </p:txBody>
      </p:sp>
    </p:spTree>
    <p:extLst>
      <p:ext uri="{BB962C8B-B14F-4D97-AF65-F5344CB8AC3E}">
        <p14:creationId xmlns:p14="http://schemas.microsoft.com/office/powerpoint/2010/main" val="2565452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FFB97E7-023C-F7BC-E441-4C66EA5DF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319" y="127216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PE" sz="4000" dirty="0">
                <a:latin typeface="Baloo 2" pitchFamily="2" charset="0"/>
                <a:cs typeface="Baloo 2" pitchFamily="2" charset="0"/>
              </a:rPr>
              <a:t>Proceso de formulación de la</a:t>
            </a:r>
            <a:br>
              <a:rPr lang="es-PE" dirty="0">
                <a:latin typeface="Baloo 2" pitchFamily="2" charset="0"/>
                <a:cs typeface="Baloo 2" pitchFamily="2" charset="0"/>
              </a:rPr>
            </a:br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Política Nacional de Pueblos Indígenas u Originarios - PNPI</a:t>
            </a: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5F2447F2-C69C-E280-241F-16BF8C153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4228" y="3801989"/>
            <a:ext cx="10357696" cy="499881"/>
          </a:xfrm>
        </p:spPr>
        <p:txBody>
          <a:bodyPr anchor="ctr">
            <a:normAutofit fontScale="92500" lnSpcReduction="10000"/>
          </a:bodyPr>
          <a:lstStyle/>
          <a:p>
            <a:r>
              <a:rPr lang="es-PE" dirty="0">
                <a:solidFill>
                  <a:schemeClr val="bg1"/>
                </a:solidFill>
              </a:rPr>
              <a:t>Dirección de Políticas Indígenas – Dirección General de Ciudadanía Intercultural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1AC342-93D0-EDF6-B227-CBED5FCE4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317" y="5713095"/>
            <a:ext cx="2043929" cy="81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9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e695560f49_0_249"/>
          <p:cNvSpPr txBox="1">
            <a:spLocks noGrp="1"/>
          </p:cNvSpPr>
          <p:nvPr>
            <p:ph type="body" idx="1"/>
          </p:nvPr>
        </p:nvSpPr>
        <p:spPr>
          <a:xfrm>
            <a:off x="2482575" y="1739150"/>
            <a:ext cx="8737800" cy="16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11643"/>
              </a:buClr>
              <a:buSzPts val="1550"/>
              <a:buFont typeface="Calibri"/>
              <a:buNone/>
            </a:pPr>
            <a:r>
              <a:rPr lang="es-ES" sz="2900" dirty="0">
                <a:solidFill>
                  <a:srgbClr val="233E7B"/>
                </a:solidFill>
                <a:latin typeface="Baloo 2"/>
                <a:ea typeface="Baloo 2"/>
                <a:cs typeface="Baloo 2"/>
                <a:sym typeface="Baloo 2"/>
              </a:rPr>
              <a:t>Es un acuerdo de </a:t>
            </a:r>
            <a:r>
              <a:rPr lang="es-ES" sz="2900" b="1" dirty="0">
                <a:solidFill>
                  <a:srgbClr val="233E7B"/>
                </a:solidFill>
                <a:latin typeface="Baloo 2"/>
                <a:ea typeface="Baloo 2"/>
                <a:cs typeface="Baloo 2"/>
                <a:sym typeface="Baloo 2"/>
              </a:rPr>
              <a:t>política pública multisectorial con un enfoque estratégico, participativo e intercultural</a:t>
            </a:r>
            <a:r>
              <a:rPr lang="es-ES" sz="2900" dirty="0">
                <a:solidFill>
                  <a:srgbClr val="233E7B"/>
                </a:solidFill>
                <a:latin typeface="Baloo 2"/>
                <a:ea typeface="Baloo 2"/>
                <a:cs typeface="Baloo 2"/>
                <a:sym typeface="Baloo 2"/>
              </a:rPr>
              <a:t> que busca alinear y orientar las decisiones, intervenciones y servicios del Estado para </a:t>
            </a:r>
            <a:r>
              <a:rPr lang="es-ES" sz="2900" b="1" dirty="0">
                <a:solidFill>
                  <a:srgbClr val="233E7B"/>
                </a:solidFill>
                <a:latin typeface="Baloo 2"/>
                <a:ea typeface="Baloo 2"/>
                <a:cs typeface="Baloo 2"/>
                <a:sym typeface="Baloo 2"/>
              </a:rPr>
              <a:t>mejorar la vida </a:t>
            </a:r>
            <a:r>
              <a:rPr lang="es-ES" sz="2900" dirty="0">
                <a:solidFill>
                  <a:srgbClr val="233E7B"/>
                </a:solidFill>
                <a:latin typeface="Baloo 2"/>
                <a:ea typeface="Baloo 2"/>
                <a:cs typeface="Baloo 2"/>
                <a:sym typeface="Baloo 2"/>
              </a:rPr>
              <a:t>de los pueblos indígenas u originarios.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643"/>
              </a:buClr>
              <a:buSzPts val="1550"/>
              <a:buFont typeface="Calibri"/>
              <a:buNone/>
            </a:pPr>
            <a:endParaRPr sz="3300" dirty="0">
              <a:solidFill>
                <a:srgbClr val="233E7B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78" name="Google Shape;78;g2e695560f49_0_249"/>
          <p:cNvSpPr/>
          <p:nvPr/>
        </p:nvSpPr>
        <p:spPr>
          <a:xfrm>
            <a:off x="2482575" y="5157050"/>
            <a:ext cx="8737799" cy="1140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00B98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Será la primera Política Nacional Multisectorial en aplicar el derecho a la consulta previa de los pueblos indígenas u originarios, de acuerdo con la Ley de Consulta Previa y su Reglamento.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B98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  <p:grpSp>
        <p:nvGrpSpPr>
          <p:cNvPr id="79" name="Google Shape;79;g2e695560f49_0_249"/>
          <p:cNvGrpSpPr/>
          <p:nvPr/>
        </p:nvGrpSpPr>
        <p:grpSpPr>
          <a:xfrm>
            <a:off x="11037324" y="4982250"/>
            <a:ext cx="348173" cy="341322"/>
            <a:chOff x="7937896" y="3467147"/>
            <a:chExt cx="368906" cy="366108"/>
          </a:xfrm>
        </p:grpSpPr>
        <p:sp>
          <p:nvSpPr>
            <p:cNvPr id="80" name="Google Shape;80;g2e695560f49_0_249"/>
            <p:cNvSpPr/>
            <p:nvPr/>
          </p:nvSpPr>
          <p:spPr>
            <a:xfrm>
              <a:off x="8088195" y="3467147"/>
              <a:ext cx="218607" cy="217617"/>
            </a:xfrm>
            <a:custGeom>
              <a:avLst/>
              <a:gdLst/>
              <a:ahLst/>
              <a:cxnLst/>
              <a:rect l="l" t="t" r="r" b="b"/>
              <a:pathLst>
                <a:path w="6407" h="6378" extrusionOk="0">
                  <a:moveTo>
                    <a:pt x="2076" y="1"/>
                  </a:moveTo>
                  <a:cubicBezTo>
                    <a:pt x="1995" y="1"/>
                    <a:pt x="1918" y="31"/>
                    <a:pt x="1858" y="90"/>
                  </a:cubicBezTo>
                  <a:lnTo>
                    <a:pt x="1287" y="662"/>
                  </a:lnTo>
                  <a:cubicBezTo>
                    <a:pt x="691" y="1281"/>
                    <a:pt x="548" y="2210"/>
                    <a:pt x="953" y="2948"/>
                  </a:cubicBezTo>
                  <a:lnTo>
                    <a:pt x="1" y="3924"/>
                  </a:lnTo>
                  <a:cubicBezTo>
                    <a:pt x="406" y="4115"/>
                    <a:pt x="763" y="4377"/>
                    <a:pt x="1096" y="4686"/>
                  </a:cubicBezTo>
                  <a:cubicBezTo>
                    <a:pt x="1715" y="5305"/>
                    <a:pt x="2096" y="5639"/>
                    <a:pt x="2454" y="6353"/>
                  </a:cubicBezTo>
                  <a:lnTo>
                    <a:pt x="2454" y="6377"/>
                  </a:lnTo>
                  <a:lnTo>
                    <a:pt x="3406" y="5425"/>
                  </a:lnTo>
                  <a:cubicBezTo>
                    <a:pt x="3698" y="5579"/>
                    <a:pt x="4013" y="5654"/>
                    <a:pt x="4325" y="5654"/>
                  </a:cubicBezTo>
                  <a:cubicBezTo>
                    <a:pt x="4830" y="5654"/>
                    <a:pt x="5325" y="5459"/>
                    <a:pt x="5692" y="5091"/>
                  </a:cubicBezTo>
                  <a:lnTo>
                    <a:pt x="6264" y="4520"/>
                  </a:lnTo>
                  <a:lnTo>
                    <a:pt x="6288" y="4520"/>
                  </a:lnTo>
                  <a:cubicBezTo>
                    <a:pt x="6407" y="4401"/>
                    <a:pt x="6407" y="4210"/>
                    <a:pt x="6288" y="4067"/>
                  </a:cubicBezTo>
                  <a:lnTo>
                    <a:pt x="2311" y="90"/>
                  </a:lnTo>
                  <a:cubicBezTo>
                    <a:pt x="2239" y="31"/>
                    <a:pt x="2156" y="1"/>
                    <a:pt x="2076" y="1"/>
                  </a:cubicBezTo>
                  <a:close/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g2e695560f49_0_249"/>
            <p:cNvSpPr/>
            <p:nvPr/>
          </p:nvSpPr>
          <p:spPr>
            <a:xfrm>
              <a:off x="7941956" y="3751333"/>
              <a:ext cx="79636" cy="78067"/>
            </a:xfrm>
            <a:custGeom>
              <a:avLst/>
              <a:gdLst/>
              <a:ahLst/>
              <a:cxnLst/>
              <a:rect l="l" t="t" r="r" b="b"/>
              <a:pathLst>
                <a:path w="2334" h="2288" extrusionOk="0">
                  <a:moveTo>
                    <a:pt x="1881" y="1"/>
                  </a:moveTo>
                  <a:lnTo>
                    <a:pt x="119" y="1763"/>
                  </a:lnTo>
                  <a:cubicBezTo>
                    <a:pt x="0" y="1882"/>
                    <a:pt x="0" y="2073"/>
                    <a:pt x="119" y="2192"/>
                  </a:cubicBezTo>
                  <a:cubicBezTo>
                    <a:pt x="191" y="2263"/>
                    <a:pt x="262" y="2287"/>
                    <a:pt x="357" y="2287"/>
                  </a:cubicBezTo>
                  <a:cubicBezTo>
                    <a:pt x="429" y="2287"/>
                    <a:pt x="524" y="2263"/>
                    <a:pt x="572" y="2192"/>
                  </a:cubicBezTo>
                  <a:lnTo>
                    <a:pt x="2334" y="453"/>
                  </a:lnTo>
                  <a:lnTo>
                    <a:pt x="1881" y="1"/>
                  </a:lnTo>
                  <a:close/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g2e695560f49_0_249"/>
            <p:cNvSpPr/>
            <p:nvPr/>
          </p:nvSpPr>
          <p:spPr>
            <a:xfrm>
              <a:off x="7937896" y="3607244"/>
              <a:ext cx="226727" cy="226011"/>
            </a:xfrm>
            <a:custGeom>
              <a:avLst/>
              <a:gdLst/>
              <a:ahLst/>
              <a:cxnLst/>
              <a:rect l="l" t="t" r="r" b="b"/>
              <a:pathLst>
                <a:path w="6645" h="6624" extrusionOk="0">
                  <a:moveTo>
                    <a:pt x="2592" y="0"/>
                  </a:moveTo>
                  <a:cubicBezTo>
                    <a:pt x="1692" y="0"/>
                    <a:pt x="804" y="348"/>
                    <a:pt x="143" y="1009"/>
                  </a:cubicBezTo>
                  <a:cubicBezTo>
                    <a:pt x="0" y="1152"/>
                    <a:pt x="0" y="1342"/>
                    <a:pt x="143" y="1461"/>
                  </a:cubicBezTo>
                  <a:lnTo>
                    <a:pt x="5192" y="6534"/>
                  </a:lnTo>
                  <a:cubicBezTo>
                    <a:pt x="5251" y="6593"/>
                    <a:pt x="5334" y="6623"/>
                    <a:pt x="5418" y="6623"/>
                  </a:cubicBezTo>
                  <a:cubicBezTo>
                    <a:pt x="5501" y="6623"/>
                    <a:pt x="5585" y="6593"/>
                    <a:pt x="5644" y="6534"/>
                  </a:cubicBezTo>
                  <a:cubicBezTo>
                    <a:pt x="6287" y="5867"/>
                    <a:pt x="6644" y="4986"/>
                    <a:pt x="6644" y="4081"/>
                  </a:cubicBezTo>
                  <a:lnTo>
                    <a:pt x="6644" y="4057"/>
                  </a:lnTo>
                  <a:cubicBezTo>
                    <a:pt x="6644" y="3152"/>
                    <a:pt x="6263" y="2271"/>
                    <a:pt x="5620" y="1628"/>
                  </a:cubicBezTo>
                  <a:cubicBezTo>
                    <a:pt x="5001" y="985"/>
                    <a:pt x="4739" y="676"/>
                    <a:pt x="4144" y="366"/>
                  </a:cubicBezTo>
                  <a:cubicBezTo>
                    <a:pt x="3651" y="120"/>
                    <a:pt x="3119" y="0"/>
                    <a:pt x="2592" y="0"/>
                  </a:cubicBezTo>
                  <a:close/>
                </a:path>
              </a:pathLst>
            </a:custGeom>
            <a:solidFill>
              <a:schemeClr val="bg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83;g2e695560f49_0_249"/>
          <p:cNvSpPr txBox="1"/>
          <p:nvPr/>
        </p:nvSpPr>
        <p:spPr>
          <a:xfrm>
            <a:off x="2482575" y="3500825"/>
            <a:ext cx="87378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r>
              <a:rPr kumimoji="0" lang="es-ES" sz="2500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Representa el compromiso del </a:t>
            </a:r>
            <a:r>
              <a:rPr kumimoji="0" lang="es-ES" sz="2500" b="1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Estado peruano </a:t>
            </a:r>
            <a:r>
              <a:rPr kumimoji="0" lang="es-ES" sz="2500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de</a:t>
            </a:r>
            <a:r>
              <a:rPr kumimoji="0" lang="es-ES" sz="2500" b="1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trabajar con los pueblos indígenas u originarios</a:t>
            </a:r>
            <a:r>
              <a:rPr kumimoji="0" lang="es-ES" sz="2500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para garantizar el ejercicio sus derechos individuales y colectivos.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g2e695560f49_0_249"/>
          <p:cNvPicPr preferRelativeResize="0"/>
          <p:nvPr/>
        </p:nvPicPr>
        <p:blipFill rotWithShape="1"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335072" y="3733525"/>
            <a:ext cx="873800" cy="8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2e695560f49_0_249"/>
          <p:cNvPicPr preferRelativeResize="0"/>
          <p:nvPr/>
        </p:nvPicPr>
        <p:blipFill rotWithShape="1"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366675" y="2147600"/>
            <a:ext cx="810600" cy="8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29;g2e6c652a69c_0_159">
            <a:extLst>
              <a:ext uri="{FF2B5EF4-FFF2-40B4-BE49-F238E27FC236}">
                <a16:creationId xmlns:a16="http://schemas.microsoft.com/office/drawing/2014/main" id="{8F9ED19C-868E-D6BA-71C6-E8D1B7EDF8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9788" y="312652"/>
            <a:ext cx="11084562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s-ES" dirty="0"/>
              <a:t>Sobre la PNPI</a:t>
            </a:r>
            <a:br>
              <a:rPr lang="es-ES" dirty="0"/>
            </a:br>
            <a:r>
              <a:rPr lang="es-ES" sz="2700" b="0" dirty="0"/>
              <a:t>¿Qué es la PNPI?</a:t>
            </a:r>
            <a:endParaRPr b="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7;p4">
            <a:extLst>
              <a:ext uri="{FF2B5EF4-FFF2-40B4-BE49-F238E27FC236}">
                <a16:creationId xmlns:a16="http://schemas.microsoft.com/office/drawing/2014/main" id="{531F0FF9-B37F-2C5C-494A-337D7B372A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9790" y="312652"/>
            <a:ext cx="9618487" cy="81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s-ES" sz="3600" dirty="0"/>
              <a:t>Propuesta de PNPI</a:t>
            </a:r>
            <a:endParaRPr sz="3600" dirty="0"/>
          </a:p>
        </p:txBody>
      </p:sp>
      <p:pic>
        <p:nvPicPr>
          <p:cNvPr id="7" name="Google Shape;79;p2" descr="Imagen que contiene persona, hombre, viendo, sostener&#10;&#10;Descripción generada automáticamente">
            <a:extLst>
              <a:ext uri="{FF2B5EF4-FFF2-40B4-BE49-F238E27FC236}">
                <a16:creationId xmlns:a16="http://schemas.microsoft.com/office/drawing/2014/main" id="{C034B574-375C-164E-86CA-95BC54BF6F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2250" r="43226" b="4338"/>
          <a:stretch/>
        </p:blipFill>
        <p:spPr>
          <a:xfrm>
            <a:off x="8284644" y="1280083"/>
            <a:ext cx="4206240" cy="506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Google Shape;152;g2e695560f49_0_0">
            <a:extLst>
              <a:ext uri="{FF2B5EF4-FFF2-40B4-BE49-F238E27FC236}">
                <a16:creationId xmlns:a16="http://schemas.microsoft.com/office/drawing/2014/main" id="{FBEE51A4-20B3-41EC-C462-A8EF635DF07B}"/>
              </a:ext>
            </a:extLst>
          </p:cNvPr>
          <p:cNvSpPr/>
          <p:nvPr/>
        </p:nvSpPr>
        <p:spPr>
          <a:xfrm>
            <a:off x="1038225" y="1752240"/>
            <a:ext cx="6664427" cy="4071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E7B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A9968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5.9 millones de peruanas y peruanos </a:t>
            </a:r>
            <a:r>
              <a:rPr kumimoji="0" lang="es-ES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que se autoidentifican como parte de un pueblo indígena u originario se beneficiarán con los servicios públicos de la PNPI</a:t>
            </a: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E7B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endParaRPr lang="es-ES" kern="0" dirty="0">
              <a:solidFill>
                <a:srgbClr val="233E7B"/>
              </a:solidFill>
              <a:latin typeface="Baloo 2"/>
              <a:ea typeface="Baloo 2"/>
              <a:cs typeface="Baloo 2"/>
              <a:sym typeface="Baloo 2"/>
            </a:endParaRPr>
          </a:p>
          <a:p>
            <a:pPr marL="285750" indent="-285750" algn="just">
              <a:buClr>
                <a:srgbClr val="233E7B"/>
              </a:buClr>
              <a:buSzPts val="1600"/>
              <a:buFont typeface="Wingdings" panose="05000000000000000000" pitchFamily="2" charset="2"/>
              <a:buChar char="§"/>
              <a:defRPr/>
            </a:pPr>
            <a:r>
              <a:rPr kumimoji="0" lang="es-PE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 pitchFamily="2" charset="0"/>
                <a:ea typeface="Calibri"/>
                <a:cs typeface="Baloo 2" pitchFamily="2" charset="0"/>
                <a:sym typeface="Calibri"/>
              </a:rPr>
              <a:t>El proceso de formulación de la PNPI se desarrolla mediante un </a:t>
            </a:r>
            <a:r>
              <a:rPr kumimoji="0" lang="es-PE" b="1" i="0" u="none" strike="noStrike" kern="0" cap="none" spc="0" normalizeH="0" baseline="0" noProof="0" dirty="0">
                <a:ln>
                  <a:noFill/>
                </a:ln>
                <a:solidFill>
                  <a:srgbClr val="0A9968"/>
                </a:solidFill>
                <a:effectLst/>
                <a:uLnTx/>
                <a:uFillTx/>
                <a:latin typeface="Baloo 2" pitchFamily="2" charset="0"/>
                <a:ea typeface="Calibri"/>
                <a:cs typeface="Baloo 2" pitchFamily="2" charset="0"/>
                <a:sym typeface="Calibri"/>
              </a:rPr>
              <a:t>COMPONENTE PARTICIPATIVO, </a:t>
            </a:r>
            <a:r>
              <a:rPr kumimoji="0" lang="es-PE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 pitchFamily="2" charset="0"/>
                <a:ea typeface="Calibri"/>
                <a:cs typeface="Baloo 2" pitchFamily="2" charset="0"/>
                <a:sym typeface="Calibri"/>
              </a:rPr>
              <a:t>a través de la participación de las Organizaciones Indígenas (OOII) de representación nacional.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E7B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endParaRPr kumimoji="0" lang="es-ES" b="0" i="0" u="none" strike="noStrike" kern="0" cap="none" spc="0" normalizeH="0" baseline="0" noProof="0" dirty="0">
              <a:ln>
                <a:noFill/>
              </a:ln>
              <a:solidFill>
                <a:srgbClr val="233E7B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  <a:p>
            <a:pPr marL="285750" indent="-285750" algn="just">
              <a:buClr>
                <a:srgbClr val="233E7B"/>
              </a:buClr>
              <a:buSzPts val="1600"/>
              <a:buFont typeface="Wingdings" panose="05000000000000000000" pitchFamily="2" charset="2"/>
              <a:buChar char="§"/>
              <a:defRPr/>
            </a:pPr>
            <a:r>
              <a:rPr lang="es-PE" dirty="0">
                <a:solidFill>
                  <a:srgbClr val="233E7B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La PNPI permitirá </a:t>
            </a:r>
            <a:r>
              <a:rPr lang="es-PE" b="1" dirty="0">
                <a:solidFill>
                  <a:srgbClr val="233E7B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articular las intervenciones </a:t>
            </a:r>
            <a:r>
              <a:rPr lang="es-PE" dirty="0">
                <a:solidFill>
                  <a:srgbClr val="233E7B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de las entidades de la Administración Pública, involucradas en la </a:t>
            </a:r>
            <a:r>
              <a:rPr lang="es-PE" b="1" dirty="0">
                <a:solidFill>
                  <a:srgbClr val="0A9968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mejora de las condiciones de vida</a:t>
            </a:r>
            <a:r>
              <a:rPr lang="es-PE" dirty="0">
                <a:solidFill>
                  <a:srgbClr val="0A9968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 </a:t>
            </a:r>
            <a:r>
              <a:rPr lang="es-PE" dirty="0">
                <a:solidFill>
                  <a:srgbClr val="233E7B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de los pueblos indígenas u originarios.</a:t>
            </a:r>
            <a:endParaRPr kumimoji="0" lang="es-PE" b="0" i="0" u="none" strike="noStrike" kern="0" cap="none" spc="0" normalizeH="0" baseline="0" noProof="0" dirty="0">
              <a:ln>
                <a:noFill/>
              </a:ln>
              <a:solidFill>
                <a:srgbClr val="233E7B"/>
              </a:solidFill>
              <a:effectLst/>
              <a:uLnTx/>
              <a:uFillTx/>
              <a:latin typeface="Baloo 2" pitchFamily="2" charset="0"/>
              <a:ea typeface="Calibri"/>
              <a:cs typeface="Baloo 2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553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5D8DB802-6012-4739-7B41-2CAE5A645AD6}"/>
              </a:ext>
            </a:extLst>
          </p:cNvPr>
          <p:cNvGrpSpPr/>
          <p:nvPr/>
        </p:nvGrpSpPr>
        <p:grpSpPr>
          <a:xfrm>
            <a:off x="745488" y="2353408"/>
            <a:ext cx="4283165" cy="2546451"/>
            <a:chOff x="1172140" y="1473445"/>
            <a:chExt cx="5291389" cy="2985463"/>
          </a:xfrm>
        </p:grpSpPr>
        <p:grpSp>
          <p:nvGrpSpPr>
            <p:cNvPr id="8" name="Google Shape;136;g2e695560f49_0_0">
              <a:extLst>
                <a:ext uri="{FF2B5EF4-FFF2-40B4-BE49-F238E27FC236}">
                  <a16:creationId xmlns:a16="http://schemas.microsoft.com/office/drawing/2014/main" id="{6D1D8C53-4FDB-576C-36FD-10A581BD8D79}"/>
                </a:ext>
              </a:extLst>
            </p:cNvPr>
            <p:cNvGrpSpPr/>
            <p:nvPr/>
          </p:nvGrpSpPr>
          <p:grpSpPr>
            <a:xfrm>
              <a:off x="1172140" y="1634216"/>
              <a:ext cx="5291389" cy="2824692"/>
              <a:chOff x="1865334" y="1575733"/>
              <a:chExt cx="4859356" cy="2824692"/>
            </a:xfrm>
          </p:grpSpPr>
          <p:sp>
            <p:nvSpPr>
              <p:cNvPr id="10" name="Google Shape;137;g2e695560f49_0_0">
                <a:extLst>
                  <a:ext uri="{FF2B5EF4-FFF2-40B4-BE49-F238E27FC236}">
                    <a16:creationId xmlns:a16="http://schemas.microsoft.com/office/drawing/2014/main" id="{5E42190D-E1B2-160D-B4AD-4DD7A511F504}"/>
                  </a:ext>
                </a:extLst>
              </p:cNvPr>
              <p:cNvSpPr/>
              <p:nvPr/>
            </p:nvSpPr>
            <p:spPr>
              <a:xfrm>
                <a:off x="2938502" y="1575733"/>
                <a:ext cx="2746500" cy="2824692"/>
              </a:xfrm>
              <a:prstGeom prst="donut">
                <a:avLst>
                  <a:gd name="adj" fmla="val 6323"/>
                </a:avLst>
              </a:prstGeom>
              <a:gradFill>
                <a:gsLst>
                  <a:gs pos="0">
                    <a:srgbClr val="94ABC0"/>
                  </a:gs>
                  <a:gs pos="50000">
                    <a:srgbClr val="BECBD7"/>
                  </a:gs>
                  <a:gs pos="100000">
                    <a:srgbClr val="DFE4EB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i="0" u="none" strike="noStrike" cap="none">
                  <a:solidFill>
                    <a:srgbClr val="000000"/>
                  </a:solidFill>
                  <a:latin typeface="Baloo 2"/>
                  <a:ea typeface="Baloo 2"/>
                  <a:cs typeface="Baloo 2"/>
                  <a:sym typeface="Baloo 2"/>
                </a:endParaRPr>
              </a:p>
            </p:txBody>
          </p:sp>
          <p:sp>
            <p:nvSpPr>
              <p:cNvPr id="11" name="Google Shape;138;g2e695560f49_0_0">
                <a:extLst>
                  <a:ext uri="{FF2B5EF4-FFF2-40B4-BE49-F238E27FC236}">
                    <a16:creationId xmlns:a16="http://schemas.microsoft.com/office/drawing/2014/main" id="{319AA901-FF23-694D-AC28-E0C850A59DD4}"/>
                  </a:ext>
                </a:extLst>
              </p:cNvPr>
              <p:cNvSpPr/>
              <p:nvPr/>
            </p:nvSpPr>
            <p:spPr>
              <a:xfrm>
                <a:off x="1865334" y="1926576"/>
                <a:ext cx="2321134" cy="3552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1. </a:t>
                </a:r>
                <a:r>
                  <a:rPr lang="es-ES" sz="1100" i="0" u="none" strike="noStrike" cap="none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Tierras y territorios</a:t>
                </a:r>
                <a:endParaRPr sz="1600" dirty="0">
                  <a:latin typeface="Baloo 2"/>
                  <a:ea typeface="Baloo 2"/>
                  <a:cs typeface="Baloo 2"/>
                  <a:sym typeface="Baloo 2"/>
                </a:endParaRPr>
              </a:p>
            </p:txBody>
          </p:sp>
          <p:sp>
            <p:nvSpPr>
              <p:cNvPr id="12" name="Google Shape;139;g2e695560f49_0_0">
                <a:extLst>
                  <a:ext uri="{FF2B5EF4-FFF2-40B4-BE49-F238E27FC236}">
                    <a16:creationId xmlns:a16="http://schemas.microsoft.com/office/drawing/2014/main" id="{F425E517-F7FD-4B72-28EB-97ABB4361868}"/>
                  </a:ext>
                </a:extLst>
              </p:cNvPr>
              <p:cNvSpPr/>
              <p:nvPr/>
            </p:nvSpPr>
            <p:spPr>
              <a:xfrm>
                <a:off x="4403556" y="1917109"/>
                <a:ext cx="2321134" cy="3552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2. </a:t>
                </a:r>
                <a:r>
                  <a:rPr lang="es-ES" sz="1100" i="0" u="none" strike="noStrike" cap="none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Ambiente y Cambio Climático</a:t>
                </a:r>
                <a:endParaRPr sz="1600" dirty="0">
                  <a:latin typeface="Baloo 2"/>
                  <a:ea typeface="Baloo 2"/>
                  <a:cs typeface="Baloo 2"/>
                  <a:sym typeface="Baloo 2"/>
                </a:endParaRPr>
              </a:p>
            </p:txBody>
          </p:sp>
          <p:sp>
            <p:nvSpPr>
              <p:cNvPr id="13" name="Google Shape;140;g2e695560f49_0_0">
                <a:extLst>
                  <a:ext uri="{FF2B5EF4-FFF2-40B4-BE49-F238E27FC236}">
                    <a16:creationId xmlns:a16="http://schemas.microsoft.com/office/drawing/2014/main" id="{192BFC04-09D3-930B-6F06-E19D217C8D83}"/>
                  </a:ext>
                </a:extLst>
              </p:cNvPr>
              <p:cNvSpPr/>
              <p:nvPr/>
            </p:nvSpPr>
            <p:spPr>
              <a:xfrm>
                <a:off x="1865334" y="2413865"/>
                <a:ext cx="2321134" cy="3552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3. </a:t>
                </a:r>
                <a:r>
                  <a:rPr lang="es-ES" sz="1100" i="0" u="none" strike="noStrike" cap="none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Conocimientos tradicionales</a:t>
                </a:r>
                <a:endParaRPr sz="1600">
                  <a:latin typeface="Baloo 2"/>
                  <a:ea typeface="Baloo 2"/>
                  <a:cs typeface="Baloo 2"/>
                  <a:sym typeface="Baloo 2"/>
                </a:endParaRPr>
              </a:p>
            </p:txBody>
          </p:sp>
          <p:sp>
            <p:nvSpPr>
              <p:cNvPr id="14" name="Google Shape;141;g2e695560f49_0_0">
                <a:extLst>
                  <a:ext uri="{FF2B5EF4-FFF2-40B4-BE49-F238E27FC236}">
                    <a16:creationId xmlns:a16="http://schemas.microsoft.com/office/drawing/2014/main" id="{57E4CA45-4A5E-CE04-18D6-EC850E52D642}"/>
                  </a:ext>
                </a:extLst>
              </p:cNvPr>
              <p:cNvSpPr/>
              <p:nvPr/>
            </p:nvSpPr>
            <p:spPr>
              <a:xfrm>
                <a:off x="4403556" y="2404398"/>
                <a:ext cx="2321134" cy="3552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4. </a:t>
                </a:r>
                <a:r>
                  <a:rPr lang="es-ES" sz="1100" i="0" u="none" strike="noStrike" cap="none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Consulta Previa y Participación</a:t>
                </a:r>
                <a:endParaRPr sz="1600">
                  <a:latin typeface="Baloo 2"/>
                  <a:ea typeface="Baloo 2"/>
                  <a:cs typeface="Baloo 2"/>
                  <a:sym typeface="Baloo 2"/>
                </a:endParaRPr>
              </a:p>
            </p:txBody>
          </p:sp>
          <p:sp>
            <p:nvSpPr>
              <p:cNvPr id="15" name="Google Shape;142;g2e695560f49_0_0">
                <a:extLst>
                  <a:ext uri="{FF2B5EF4-FFF2-40B4-BE49-F238E27FC236}">
                    <a16:creationId xmlns:a16="http://schemas.microsoft.com/office/drawing/2014/main" id="{44D16391-7144-0EF9-3A5C-8C113960472A}"/>
                  </a:ext>
                </a:extLst>
              </p:cNvPr>
              <p:cNvSpPr/>
              <p:nvPr/>
            </p:nvSpPr>
            <p:spPr>
              <a:xfrm>
                <a:off x="1865334" y="2843570"/>
                <a:ext cx="2321134" cy="614284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5. </a:t>
                </a:r>
                <a:r>
                  <a:rPr lang="es-ES" sz="1100" i="0" u="none" strike="noStrike" cap="none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Pueblos Indígenas en Situación de Aislamiento y Contacto Inicial</a:t>
                </a:r>
                <a:endParaRPr sz="1600" dirty="0">
                  <a:latin typeface="Baloo 2"/>
                  <a:ea typeface="Baloo 2"/>
                  <a:cs typeface="Baloo 2"/>
                  <a:sym typeface="Baloo 2"/>
                </a:endParaRPr>
              </a:p>
            </p:txBody>
          </p:sp>
          <p:sp>
            <p:nvSpPr>
              <p:cNvPr id="16" name="Google Shape;143;g2e695560f49_0_0">
                <a:extLst>
                  <a:ext uri="{FF2B5EF4-FFF2-40B4-BE49-F238E27FC236}">
                    <a16:creationId xmlns:a16="http://schemas.microsoft.com/office/drawing/2014/main" id="{7B12CA24-14CA-39F1-9D1D-0CC83D182A3B}"/>
                  </a:ext>
                </a:extLst>
              </p:cNvPr>
              <p:cNvSpPr/>
              <p:nvPr/>
            </p:nvSpPr>
            <p:spPr>
              <a:xfrm>
                <a:off x="4403556" y="2834103"/>
                <a:ext cx="2321134" cy="614284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6. </a:t>
                </a:r>
                <a:r>
                  <a:rPr lang="es-ES" sz="1100" i="0" u="none" strike="noStrike" cap="none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Niñas, adolescentes y jóvenes mujeres indígenas u originarias</a:t>
                </a:r>
                <a:endParaRPr sz="1100" i="0" u="none" strike="noStrike" cap="none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endParaRPr>
              </a:p>
            </p:txBody>
          </p:sp>
          <p:sp>
            <p:nvSpPr>
              <p:cNvPr id="17" name="Google Shape;144;g2e695560f49_0_0">
                <a:extLst>
                  <a:ext uri="{FF2B5EF4-FFF2-40B4-BE49-F238E27FC236}">
                    <a16:creationId xmlns:a16="http://schemas.microsoft.com/office/drawing/2014/main" id="{817D9FFA-3232-B840-6342-A424CCF9AC20}"/>
                  </a:ext>
                </a:extLst>
              </p:cNvPr>
              <p:cNvSpPr/>
              <p:nvPr/>
            </p:nvSpPr>
            <p:spPr>
              <a:xfrm>
                <a:off x="1865334" y="3537918"/>
                <a:ext cx="2321134" cy="3261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7. </a:t>
                </a:r>
                <a:r>
                  <a:rPr lang="es-ES" sz="1100" i="0" u="none" strike="noStrike" cap="none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Desarrollo Social</a:t>
                </a:r>
                <a:endParaRPr sz="1600" dirty="0">
                  <a:latin typeface="Baloo 2"/>
                  <a:ea typeface="Baloo 2"/>
                  <a:cs typeface="Baloo 2"/>
                  <a:sym typeface="Baloo 2"/>
                </a:endParaRPr>
              </a:p>
            </p:txBody>
          </p:sp>
          <p:sp>
            <p:nvSpPr>
              <p:cNvPr id="18" name="Google Shape;145;g2e695560f49_0_0">
                <a:extLst>
                  <a:ext uri="{FF2B5EF4-FFF2-40B4-BE49-F238E27FC236}">
                    <a16:creationId xmlns:a16="http://schemas.microsoft.com/office/drawing/2014/main" id="{8D111013-49DA-FC90-BD2A-0E60BCD09A0E}"/>
                  </a:ext>
                </a:extLst>
              </p:cNvPr>
              <p:cNvSpPr/>
              <p:nvPr/>
            </p:nvSpPr>
            <p:spPr>
              <a:xfrm>
                <a:off x="4403556" y="3528451"/>
                <a:ext cx="2321134" cy="3261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8. </a:t>
                </a:r>
                <a:r>
                  <a:rPr lang="es-ES" sz="1100" i="0" u="none" strike="noStrike" cap="none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Desarrollo Económico</a:t>
                </a:r>
                <a:endParaRPr sz="1600">
                  <a:latin typeface="Baloo 2"/>
                  <a:ea typeface="Baloo 2"/>
                  <a:cs typeface="Baloo 2"/>
                  <a:sym typeface="Baloo 2"/>
                </a:endParaRPr>
              </a:p>
            </p:txBody>
          </p:sp>
          <p:sp>
            <p:nvSpPr>
              <p:cNvPr id="19" name="Google Shape;146;g2e695560f49_0_0">
                <a:extLst>
                  <a:ext uri="{FF2B5EF4-FFF2-40B4-BE49-F238E27FC236}">
                    <a16:creationId xmlns:a16="http://schemas.microsoft.com/office/drawing/2014/main" id="{4D4D97BA-E9A9-4A4A-097A-3A5D86824C0D}"/>
                  </a:ext>
                </a:extLst>
              </p:cNvPr>
              <p:cNvSpPr/>
              <p:nvPr/>
            </p:nvSpPr>
            <p:spPr>
              <a:xfrm>
                <a:off x="3139755" y="3942144"/>
                <a:ext cx="2321134" cy="3552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9. </a:t>
                </a:r>
                <a:r>
                  <a:rPr lang="es-ES" sz="1100" i="0" u="none" strike="noStrike" cap="none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Discriminación étnico-racial</a:t>
                </a:r>
                <a:endParaRPr sz="1600" dirty="0">
                  <a:latin typeface="Baloo 2"/>
                  <a:ea typeface="Baloo 2"/>
                  <a:cs typeface="Baloo 2"/>
                  <a:sym typeface="Baloo 2"/>
                </a:endParaRPr>
              </a:p>
            </p:txBody>
          </p:sp>
        </p:grpSp>
        <p:sp>
          <p:nvSpPr>
            <p:cNvPr id="9" name="Google Shape;148;g2e695560f49_0_0">
              <a:extLst>
                <a:ext uri="{FF2B5EF4-FFF2-40B4-BE49-F238E27FC236}">
                  <a16:creationId xmlns:a16="http://schemas.microsoft.com/office/drawing/2014/main" id="{E715ACA3-C382-8A72-E24D-D1E89BBF9AB1}"/>
                </a:ext>
              </a:extLst>
            </p:cNvPr>
            <p:cNvSpPr/>
            <p:nvPr/>
          </p:nvSpPr>
          <p:spPr>
            <a:xfrm>
              <a:off x="2572313" y="1473445"/>
              <a:ext cx="2527500" cy="412200"/>
            </a:xfrm>
            <a:prstGeom prst="roundRect">
              <a:avLst>
                <a:gd name="adj" fmla="val 16667"/>
              </a:avLst>
            </a:prstGeom>
            <a:solidFill>
              <a:srgbClr val="002060">
                <a:alpha val="84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 b="1" i="0" u="none" strike="noStrike" cap="none" dirty="0">
                  <a:solidFill>
                    <a:schemeClr val="bg1"/>
                  </a:solidFill>
                  <a:latin typeface="Baloo 2"/>
                  <a:ea typeface="Baloo 2"/>
                  <a:cs typeface="Baloo 2"/>
                  <a:sym typeface="Baloo 2"/>
                </a:rPr>
                <a:t>Ejes temáticos</a:t>
              </a:r>
              <a:endParaRPr sz="2000" dirty="0">
                <a:solidFill>
                  <a:schemeClr val="bg1"/>
                </a:solidFill>
                <a:latin typeface="Baloo 2"/>
                <a:ea typeface="Baloo 2"/>
                <a:cs typeface="Baloo 2"/>
                <a:sym typeface="Baloo 2"/>
              </a:endParaRPr>
            </a:p>
          </p:txBody>
        </p:sp>
      </p:grpSp>
      <p:sp>
        <p:nvSpPr>
          <p:cNvPr id="21" name="Google Shape;150;g2e695560f49_0_0">
            <a:extLst>
              <a:ext uri="{FF2B5EF4-FFF2-40B4-BE49-F238E27FC236}">
                <a16:creationId xmlns:a16="http://schemas.microsoft.com/office/drawing/2014/main" id="{AF96A3DF-1614-3192-9E48-A9D412CFFC36}"/>
              </a:ext>
            </a:extLst>
          </p:cNvPr>
          <p:cNvSpPr/>
          <p:nvPr/>
        </p:nvSpPr>
        <p:spPr>
          <a:xfrm>
            <a:off x="5432270" y="3952595"/>
            <a:ext cx="4035280" cy="131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i="0" u="none" strike="noStrike" cap="none" dirty="0">
                <a:solidFill>
                  <a:srgbClr val="0A9968"/>
                </a:solidFill>
                <a:latin typeface="Baloo 2"/>
                <a:ea typeface="Baloo 2"/>
                <a:cs typeface="Baloo 2"/>
                <a:sym typeface="Baloo 2"/>
              </a:rPr>
              <a:t>Situación futura deseada:</a:t>
            </a:r>
            <a:endParaRPr sz="1600" dirty="0">
              <a:solidFill>
                <a:srgbClr val="0A9968"/>
              </a:solidFill>
              <a:latin typeface="Baloo 2"/>
              <a:ea typeface="Baloo 2"/>
              <a:cs typeface="Baloo 2"/>
              <a:sym typeface="Baloo 2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1300" i="0" u="none" strike="noStrike" cap="none" dirty="0">
                <a:solidFill>
                  <a:srgbClr val="233E7B"/>
                </a:solidFill>
                <a:latin typeface="Baloo 2"/>
                <a:ea typeface="Baloo 2"/>
                <a:cs typeface="Baloo 2"/>
                <a:sym typeface="Baloo 2"/>
              </a:rPr>
              <a:t>“</a:t>
            </a:r>
            <a:r>
              <a:rPr lang="es-ES" sz="1400" b="1" i="0" u="none" strike="noStrike" cap="none" dirty="0">
                <a:solidFill>
                  <a:srgbClr val="233E7B"/>
                </a:solidFill>
                <a:latin typeface="Baloo 2"/>
                <a:ea typeface="Baloo 2"/>
                <a:cs typeface="Baloo 2"/>
                <a:sym typeface="Baloo 2"/>
              </a:rPr>
              <a:t>Al 2040</a:t>
            </a:r>
            <a:r>
              <a:rPr lang="es-ES" sz="1300" i="0" u="none" strike="noStrike" cap="none" dirty="0">
                <a:solidFill>
                  <a:srgbClr val="233E7B"/>
                </a:solidFill>
                <a:latin typeface="Baloo 2"/>
                <a:ea typeface="Baloo 2"/>
                <a:cs typeface="Baloo 2"/>
                <a:sym typeface="Baloo 2"/>
              </a:rPr>
              <a:t>, 7 de cada 10 integrantes de los pueblos indígenas u originarios en el Perú viven en condiciones que les posibilita el ejercicio de sus derechos colectivos”.</a:t>
            </a:r>
            <a:endParaRPr sz="1300" dirty="0">
              <a:solidFill>
                <a:srgbClr val="233E7B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22" name="Google Shape;152;g2e695560f49_0_0">
            <a:extLst>
              <a:ext uri="{FF2B5EF4-FFF2-40B4-BE49-F238E27FC236}">
                <a16:creationId xmlns:a16="http://schemas.microsoft.com/office/drawing/2014/main" id="{53A8BF99-50FF-5A72-2696-386957E59D84}"/>
              </a:ext>
            </a:extLst>
          </p:cNvPr>
          <p:cNvSpPr/>
          <p:nvPr/>
        </p:nvSpPr>
        <p:spPr>
          <a:xfrm>
            <a:off x="5432269" y="2295911"/>
            <a:ext cx="4035280" cy="584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E7B"/>
              </a:buClr>
              <a:buSzPts val="1600"/>
              <a:buFont typeface="Calibri"/>
              <a:buNone/>
            </a:pPr>
            <a:r>
              <a:rPr lang="es-ES" sz="1600" b="1" dirty="0">
                <a:solidFill>
                  <a:srgbClr val="0070C0"/>
                </a:solidFill>
                <a:latin typeface="Baloo 2"/>
                <a:ea typeface="Baloo 2"/>
                <a:cs typeface="Baloo 2"/>
                <a:sym typeface="Baloo 2"/>
              </a:rPr>
              <a:t>Problema público:</a:t>
            </a:r>
            <a:r>
              <a:rPr lang="es-ES" sz="1600" dirty="0">
                <a:solidFill>
                  <a:srgbClr val="0070C0"/>
                </a:solidFill>
                <a:latin typeface="Baloo 2"/>
                <a:ea typeface="Baloo 2"/>
                <a:cs typeface="Baloo 2"/>
                <a:sym typeface="Baloo 2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E7B"/>
              </a:buClr>
              <a:buSzPts val="1600"/>
              <a:buFont typeface="Calibri"/>
              <a:buNone/>
            </a:pPr>
            <a:r>
              <a:rPr lang="es-ES" sz="1400" dirty="0">
                <a:solidFill>
                  <a:srgbClr val="233E7B"/>
                </a:solidFill>
                <a:latin typeface="Baloo 2"/>
                <a:ea typeface="Baloo 2"/>
                <a:cs typeface="Baloo 2"/>
                <a:sym typeface="Baloo 2"/>
              </a:rPr>
              <a:t>“Vulneración estructural de los derechos colectivos de los pueblos indígenas u originarios”</a:t>
            </a:r>
            <a:endParaRPr sz="1400" i="0" u="none" strike="noStrike" cap="none" dirty="0">
              <a:solidFill>
                <a:srgbClr val="233E7B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23" name="Google Shape;229;g2e6c652a69c_0_159">
            <a:extLst>
              <a:ext uri="{FF2B5EF4-FFF2-40B4-BE49-F238E27FC236}">
                <a16:creationId xmlns:a16="http://schemas.microsoft.com/office/drawing/2014/main" id="{AF46A9FD-0530-2054-DE15-FA0E53375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9788" y="312652"/>
            <a:ext cx="11084562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s-ES" sz="4000" dirty="0"/>
              <a:t>Etapa de actualización de la propuesta de PNPI</a:t>
            </a:r>
            <a:br>
              <a:rPr lang="es-ES" dirty="0"/>
            </a:br>
            <a:endParaRPr b="0" dirty="0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DEB8FD25-D0B1-EC93-4FE8-1A3C25A03CE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7373556" y="3224356"/>
            <a:ext cx="414337" cy="414337"/>
          </a:xfrm>
          <a:prstGeom prst="rect">
            <a:avLst/>
          </a:prstGeom>
        </p:spPr>
      </p:pic>
      <p:sp>
        <p:nvSpPr>
          <p:cNvPr id="51" name="Abrir llave 50">
            <a:extLst>
              <a:ext uri="{FF2B5EF4-FFF2-40B4-BE49-F238E27FC236}">
                <a16:creationId xmlns:a16="http://schemas.microsoft.com/office/drawing/2014/main" id="{74A830A7-62AC-369B-0FBF-295597FBC6AB}"/>
              </a:ext>
            </a:extLst>
          </p:cNvPr>
          <p:cNvSpPr/>
          <p:nvPr/>
        </p:nvSpPr>
        <p:spPr>
          <a:xfrm>
            <a:off x="5191312" y="1954583"/>
            <a:ext cx="208190" cy="3452081"/>
          </a:xfrm>
          <a:prstGeom prst="leftBrace">
            <a:avLst>
              <a:gd name="adj1" fmla="val 216350"/>
              <a:gd name="adj2" fmla="val 4882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3074" name="Picture 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E409C891-34A7-BFAA-9023-3A15BD57C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7" t="-293" r="24046" b="293"/>
          <a:stretch/>
        </p:blipFill>
        <p:spPr bwMode="auto">
          <a:xfrm>
            <a:off x="9500317" y="1274070"/>
            <a:ext cx="2901234" cy="5075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62B4662-11BF-92D0-6A45-086E991FCC5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5488" y="6542781"/>
            <a:ext cx="206745" cy="206745"/>
          </a:xfrm>
          <a:prstGeom prst="rect">
            <a:avLst/>
          </a:prstGeom>
        </p:spPr>
      </p:pic>
      <p:sp>
        <p:nvSpPr>
          <p:cNvPr id="25" name="Google Shape;152;g2e695560f49_0_0">
            <a:extLst>
              <a:ext uri="{FF2B5EF4-FFF2-40B4-BE49-F238E27FC236}">
                <a16:creationId xmlns:a16="http://schemas.microsoft.com/office/drawing/2014/main" id="{3B0C046E-EAC7-6CE9-384C-6A1EAD75C7F6}"/>
              </a:ext>
            </a:extLst>
          </p:cNvPr>
          <p:cNvSpPr/>
          <p:nvPr/>
        </p:nvSpPr>
        <p:spPr>
          <a:xfrm>
            <a:off x="1017767" y="6457476"/>
            <a:ext cx="4487683" cy="35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</a:pPr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loo 2"/>
                <a:ea typeface="Baloo 2"/>
                <a:cs typeface="Baloo 2"/>
                <a:sym typeface="Baloo 2"/>
              </a:rPr>
              <a:t>Aprobado por las organizaciones indígenas nacionales y el CEPLAN</a:t>
            </a:r>
            <a:endParaRPr lang="es-ES" sz="110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32114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695560f49_0_59"/>
          <p:cNvSpPr/>
          <p:nvPr/>
        </p:nvSpPr>
        <p:spPr>
          <a:xfrm>
            <a:off x="719875" y="3063359"/>
            <a:ext cx="2170500" cy="2891075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00989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5.9 millones de peruanas/os que se autoidentifican como parte de un pueblo indígena u originario.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233E7B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92" name="Google Shape;92;g2e695560f49_0_59"/>
          <p:cNvSpPr/>
          <p:nvPr/>
        </p:nvSpPr>
        <p:spPr>
          <a:xfrm>
            <a:off x="3008325" y="3081100"/>
            <a:ext cx="2170500" cy="2891075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00989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+mn-ea"/>
                <a:cs typeface="Baloo 2"/>
                <a:sym typeface="Baloo 2"/>
              </a:rPr>
              <a:t>la vulneración estructural de los derechos colectivos de los pueblos indígenas u originarios como problema público a atender desde el Estado.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233E7B"/>
              </a:solidFill>
              <a:effectLst/>
              <a:uLnTx/>
              <a:uFillTx/>
              <a:latin typeface="Baloo 2"/>
              <a:ea typeface="+mn-ea"/>
              <a:cs typeface="Baloo 2"/>
              <a:sym typeface="Baloo 2"/>
            </a:endParaRPr>
          </a:p>
        </p:txBody>
      </p:sp>
      <p:sp>
        <p:nvSpPr>
          <p:cNvPr id="93" name="Google Shape;93;g2e695560f49_0_59"/>
          <p:cNvSpPr/>
          <p:nvPr/>
        </p:nvSpPr>
        <p:spPr>
          <a:xfrm>
            <a:off x="5296775" y="3081100"/>
            <a:ext cx="2170500" cy="2891075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00989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+mn-ea"/>
                <a:cs typeface="Baloo 2"/>
                <a:sym typeface="Baloo 2"/>
              </a:rPr>
              <a:t>contar con objetivos prioritarios, lineamientos,  indicadores y servicios públicos dirigidos a mejorar la vida de los pueblos indígenas u originarios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+mn-ea"/>
                <a:cs typeface="Baloo 2"/>
                <a:sym typeface="Baloo 2"/>
              </a:rPr>
              <a:t>.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233E7B"/>
              </a:solidFill>
              <a:effectLst/>
              <a:uLnTx/>
              <a:uFillTx/>
              <a:latin typeface="Baloo 2"/>
              <a:ea typeface="+mn-ea"/>
              <a:cs typeface="Baloo 2"/>
              <a:sym typeface="Baloo 2"/>
            </a:endParaRPr>
          </a:p>
        </p:txBody>
      </p:sp>
      <p:sp>
        <p:nvSpPr>
          <p:cNvPr id="94" name="Google Shape;94;g2e695560f49_0_59"/>
          <p:cNvSpPr/>
          <p:nvPr/>
        </p:nvSpPr>
        <p:spPr>
          <a:xfrm>
            <a:off x="7594925" y="3081100"/>
            <a:ext cx="2170500" cy="2891075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00989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+mn-ea"/>
                <a:cs typeface="Baloo 2"/>
                <a:sym typeface="Baloo 2"/>
              </a:rPr>
              <a:t>las intervenciones de las entidades públicas involucradas en la mejora de las condiciones de vida de los pueblos indígenas u originarios.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233E7B"/>
              </a:solidFill>
              <a:effectLst/>
              <a:uLnTx/>
              <a:uFillTx/>
              <a:latin typeface="Baloo 2"/>
              <a:ea typeface="+mn-ea"/>
              <a:cs typeface="Baloo 2"/>
              <a:sym typeface="Baloo 2"/>
            </a:endParaRPr>
          </a:p>
        </p:txBody>
      </p:sp>
      <p:sp>
        <p:nvSpPr>
          <p:cNvPr id="95" name="Google Shape;95;g2e695560f49_0_59"/>
          <p:cNvSpPr/>
          <p:nvPr/>
        </p:nvSpPr>
        <p:spPr>
          <a:xfrm>
            <a:off x="9917825" y="3081100"/>
            <a:ext cx="2170500" cy="2874445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00989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233E7B"/>
                </a:solidFill>
                <a:effectLst/>
                <a:uLnTx/>
                <a:uFillTx/>
                <a:latin typeface="Baloo 2"/>
                <a:ea typeface="+mn-ea"/>
                <a:cs typeface="Baloo 2"/>
                <a:sym typeface="Baloo 2"/>
              </a:rPr>
              <a:t>con el logro de las Políticas de Estado, el Plan de Desarrollo Nacional al 2050, la Política General de Gobierno y compromisos internacionales del Estado peruano.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33E7B"/>
              </a:solidFill>
              <a:effectLst/>
              <a:uLnTx/>
              <a:uFillTx/>
              <a:latin typeface="Baloo 2"/>
              <a:ea typeface="+mn-ea"/>
              <a:cs typeface="Baloo 2"/>
              <a:sym typeface="Baloo 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233E7B"/>
              </a:solidFill>
              <a:effectLst/>
              <a:uLnTx/>
              <a:uFillTx/>
              <a:latin typeface="Baloo 2"/>
              <a:ea typeface="+mn-ea"/>
              <a:cs typeface="Baloo 2"/>
              <a:sym typeface="Baloo 2"/>
            </a:endParaRPr>
          </a:p>
        </p:txBody>
      </p:sp>
      <p:sp>
        <p:nvSpPr>
          <p:cNvPr id="96" name="Google Shape;96;g2e695560f49_0_59"/>
          <p:cNvSpPr txBox="1"/>
          <p:nvPr/>
        </p:nvSpPr>
        <p:spPr>
          <a:xfrm>
            <a:off x="1049275" y="2634675"/>
            <a:ext cx="1511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900" b="1" i="0" u="none" strike="noStrike" kern="0" cap="none" spc="0" normalizeH="0" baseline="0" noProof="0" dirty="0">
                <a:ln>
                  <a:noFill/>
                </a:ln>
                <a:solidFill>
                  <a:srgbClr val="009897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BENEFICIA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989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g2e695560f49_0_59"/>
          <p:cNvSpPr txBox="1"/>
          <p:nvPr/>
        </p:nvSpPr>
        <p:spPr>
          <a:xfrm>
            <a:off x="3337725" y="2634675"/>
            <a:ext cx="1511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900" b="1" i="0" u="none" strike="noStrike" kern="0" cap="none" spc="0" normalizeH="0" baseline="0" noProof="0" dirty="0">
                <a:ln>
                  <a:noFill/>
                </a:ln>
                <a:solidFill>
                  <a:srgbClr val="009897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VISIBILIZA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rgbClr val="009897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98" name="Google Shape;98;g2e695560f49_0_59"/>
          <p:cNvSpPr txBox="1"/>
          <p:nvPr/>
        </p:nvSpPr>
        <p:spPr>
          <a:xfrm>
            <a:off x="5761525" y="2634675"/>
            <a:ext cx="1250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9897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PERMITE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00989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99;g2e695560f49_0_59"/>
          <p:cNvSpPr txBox="1"/>
          <p:nvPr/>
        </p:nvSpPr>
        <p:spPr>
          <a:xfrm>
            <a:off x="7980350" y="2634675"/>
            <a:ext cx="1424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900" b="1" i="0" u="none" strike="noStrike" kern="0" cap="none" spc="0" normalizeH="0" baseline="0" noProof="0" dirty="0">
                <a:ln>
                  <a:noFill/>
                </a:ln>
                <a:solidFill>
                  <a:srgbClr val="009897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ARTICULA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989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g2e695560f49_0_59"/>
          <p:cNvSpPr txBox="1"/>
          <p:nvPr/>
        </p:nvSpPr>
        <p:spPr>
          <a:xfrm>
            <a:off x="10195325" y="2634675"/>
            <a:ext cx="161550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009897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CONTRIBUYE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989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1" name="Google Shape;101;g2e695560f49_0_59"/>
          <p:cNvPicPr preferRelativeResize="0"/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16348" y="1877925"/>
            <a:ext cx="792200" cy="6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e695560f49_0_59"/>
          <p:cNvPicPr preferRelativeResize="0"/>
          <p:nvPr/>
        </p:nvPicPr>
        <p:blipFill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80350" y="1877925"/>
            <a:ext cx="691475" cy="6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2e695560f49_0_59"/>
          <p:cNvPicPr preferRelativeResize="0"/>
          <p:nvPr/>
        </p:nvPicPr>
        <p:blipFill>
          <a:blip r:embed="rId5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52550" y="1877925"/>
            <a:ext cx="691475" cy="6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2e695560f49_0_59"/>
          <p:cNvPicPr preferRelativeResize="0"/>
          <p:nvPr/>
        </p:nvPicPr>
        <p:blipFill>
          <a:blip r:embed="rId6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46800" y="1877940"/>
            <a:ext cx="691475" cy="69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e695560f49_0_59"/>
          <p:cNvPicPr preferRelativeResize="0"/>
          <p:nvPr/>
        </p:nvPicPr>
        <p:blipFill>
          <a:blip r:embed="rId7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57338" y="1877925"/>
            <a:ext cx="691475" cy="6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29;g2e6c652a69c_0_159">
            <a:extLst>
              <a:ext uri="{FF2B5EF4-FFF2-40B4-BE49-F238E27FC236}">
                <a16:creationId xmlns:a16="http://schemas.microsoft.com/office/drawing/2014/main" id="{7BFD4B62-ECBE-71CB-0FB6-60DDD0EDB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9788" y="312652"/>
            <a:ext cx="11084562" cy="8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s-ES" dirty="0"/>
              <a:t>Importancia de la PNPI</a:t>
            </a:r>
            <a:endParaRPr b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C92F6-ED60-4D27-B095-F921B9EF4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5B6AF085-EF58-41D6-65B8-50F95D48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r>
              <a:rPr lang="es-ES" dirty="0"/>
              <a:t>Articulación con las OOII</a:t>
            </a:r>
            <a:endParaRPr lang="es-PE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0322AFD-FFC3-5C42-80E3-EAFA6615CB04}"/>
              </a:ext>
            </a:extLst>
          </p:cNvPr>
          <p:cNvGrpSpPr/>
          <p:nvPr/>
        </p:nvGrpSpPr>
        <p:grpSpPr>
          <a:xfrm>
            <a:off x="4387491" y="1707661"/>
            <a:ext cx="3451565" cy="3445504"/>
            <a:chOff x="211251" y="2082498"/>
            <a:chExt cx="3083705" cy="3083705"/>
          </a:xfrm>
        </p:grpSpPr>
        <p:pic>
          <p:nvPicPr>
            <p:cNvPr id="15" name="Picture 8" descr="Perú - Iconos gratis de mapas y ubicación">
              <a:extLst>
                <a:ext uri="{FF2B5EF4-FFF2-40B4-BE49-F238E27FC236}">
                  <a16:creationId xmlns:a16="http://schemas.microsoft.com/office/drawing/2014/main" id="{FC79AF58-8E53-C8EB-9EBF-463AB2061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51" y="2082498"/>
              <a:ext cx="3083705" cy="3083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315D765F-896F-4348-DD04-3FBD0C6AA9B8}"/>
                </a:ext>
              </a:extLst>
            </p:cNvPr>
            <p:cNvGrpSpPr/>
            <p:nvPr/>
          </p:nvGrpSpPr>
          <p:grpSpPr>
            <a:xfrm>
              <a:off x="853927" y="2519982"/>
              <a:ext cx="2355830" cy="2312747"/>
              <a:chOff x="1160983" y="1894971"/>
              <a:chExt cx="2355830" cy="2312747"/>
            </a:xfrm>
          </p:grpSpPr>
          <p:pic>
            <p:nvPicPr>
              <p:cNvPr id="23" name="Picture 2" descr="Iconos De Organización PNG, Vectores, PSD, e Clipart Para Descarga Gratuita  - Pngtree">
                <a:extLst>
                  <a:ext uri="{FF2B5EF4-FFF2-40B4-BE49-F238E27FC236}">
                    <a16:creationId xmlns:a16="http://schemas.microsoft.com/office/drawing/2014/main" id="{5994D38B-A02A-64CB-7736-AF72E5DA5D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0983" y="1894971"/>
                <a:ext cx="1572513" cy="1572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Google Shape;46;g2f6ae4ea526_1_2">
                <a:extLst>
                  <a:ext uri="{FF2B5EF4-FFF2-40B4-BE49-F238E27FC236}">
                    <a16:creationId xmlns:a16="http://schemas.microsoft.com/office/drawing/2014/main" id="{9D005411-26BE-BB93-3549-0B72C449CC01}"/>
                  </a:ext>
                </a:extLst>
              </p:cNvPr>
              <p:cNvSpPr txBox="1"/>
              <p:nvPr/>
            </p:nvSpPr>
            <p:spPr>
              <a:xfrm>
                <a:off x="1538687" y="3422918"/>
                <a:ext cx="1978126" cy="7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s-E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loo 2" pitchFamily="2" charset="0"/>
                    <a:ea typeface="Calibri" panose="020F0502020204030204" pitchFamily="34" charset="0"/>
                    <a:cs typeface="Baloo 2" pitchFamily="2" charset="0"/>
                    <a:sym typeface="Arial"/>
                  </a:rPr>
                  <a:t>Organizaciones Indígenas</a:t>
                </a:r>
                <a:endParaRPr kumimoji="0" lang="es-ES" sz="14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loo 2" pitchFamily="2" charset="0"/>
                  <a:ea typeface="Calibri" panose="020F0502020204030204" pitchFamily="34" charset="0"/>
                  <a:cs typeface="Baloo 2" pitchFamily="2" charset="0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es-ES" sz="1100" kern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Baloo 2" pitchFamily="2" charset="0"/>
                    <a:ea typeface="Calibri" panose="020F0502020204030204" pitchFamily="34" charset="0"/>
                    <a:cs typeface="Baloo 2" pitchFamily="2" charset="0"/>
                    <a:sym typeface="Arial"/>
                  </a:rPr>
                  <a:t>d</a:t>
                </a:r>
                <a:r>
                  <a:rPr kumimoji="0" lang="es-ES" sz="11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loo 2" pitchFamily="2" charset="0"/>
                    <a:ea typeface="Calibri" panose="020F0502020204030204" pitchFamily="34" charset="0"/>
                    <a:cs typeface="Baloo 2" pitchFamily="2" charset="0"/>
                    <a:sym typeface="Arial"/>
                  </a:rPr>
                  <a:t>e representación nacional </a:t>
                </a:r>
                <a:endParaRPr kumimoji="0" sz="110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Baloo 2" pitchFamily="2" charset="0"/>
                  <a:ea typeface="Calibri" panose="020F0502020204030204" pitchFamily="34" charset="0"/>
                  <a:cs typeface="Baloo 2" pitchFamily="2" charset="0"/>
                  <a:sym typeface="Arial"/>
                </a:endParaRPr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C6455037-C29D-0448-8BF0-C901D4ED61E3}"/>
                  </a:ext>
                </a:extLst>
              </p:cNvPr>
              <p:cNvSpPr txBox="1"/>
              <p:nvPr/>
            </p:nvSpPr>
            <p:spPr>
              <a:xfrm>
                <a:off x="1557717" y="3397289"/>
                <a:ext cx="36755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s-E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Baloo 2" pitchFamily="2" charset="0"/>
                    <a:ea typeface="Calibri" panose="020F0502020204030204" pitchFamily="34" charset="0"/>
                    <a:cs typeface="Baloo 2" pitchFamily="2" charset="0"/>
                    <a:sym typeface="Arial"/>
                  </a:rPr>
                  <a:t>8</a:t>
                </a:r>
                <a:endParaRPr lang="es-419" sz="3600" dirty="0"/>
              </a:p>
            </p:txBody>
          </p:sp>
        </p:grp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5EA03FDA-DA01-D109-1CF8-36A7B04F1700}"/>
              </a:ext>
            </a:extLst>
          </p:cNvPr>
          <p:cNvGrpSpPr/>
          <p:nvPr/>
        </p:nvGrpSpPr>
        <p:grpSpPr>
          <a:xfrm>
            <a:off x="2042529" y="5153165"/>
            <a:ext cx="4716629" cy="1010507"/>
            <a:chOff x="1091661" y="1663938"/>
            <a:chExt cx="4133705" cy="703766"/>
          </a:xfrm>
        </p:grpSpPr>
        <p:pic>
          <p:nvPicPr>
            <p:cNvPr id="28" name="Picture 42" descr="ONAMIAP | Organización Nacional de Mujeres Indígenas Andinas y Amazónicas  del Perú">
              <a:extLst>
                <a:ext uri="{FF2B5EF4-FFF2-40B4-BE49-F238E27FC236}">
                  <a16:creationId xmlns:a16="http://schemas.microsoft.com/office/drawing/2014/main" id="{271E5583-C30D-E2EF-0DEA-E0EB9AEE7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966" y="1663938"/>
              <a:ext cx="550400" cy="609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Google Shape;354;g2e695560f49_0_331">
              <a:extLst>
                <a:ext uri="{FF2B5EF4-FFF2-40B4-BE49-F238E27FC236}">
                  <a16:creationId xmlns:a16="http://schemas.microsoft.com/office/drawing/2014/main" id="{C609277E-9E97-AD44-A1B3-9B8148480589}"/>
                </a:ext>
              </a:extLst>
            </p:cNvPr>
            <p:cNvSpPr txBox="1"/>
            <p:nvPr/>
          </p:nvSpPr>
          <p:spPr>
            <a:xfrm>
              <a:off x="1836949" y="1663938"/>
              <a:ext cx="2840780" cy="703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 b="1">
                  <a:solidFill>
                    <a:srgbClr val="002060"/>
                  </a:solidFill>
                  <a:latin typeface="Baloo 2"/>
                  <a:ea typeface="Baloo 2"/>
                  <a:cs typeface="Baloo 2"/>
                </a:defRPr>
              </a:lvl1pPr>
            </a:lstStyle>
            <a:p>
              <a:r>
                <a:rPr lang="es-ES" sz="800" dirty="0">
                  <a:sym typeface="Baloo 2"/>
                </a:rPr>
                <a:t>Bases en: </a:t>
              </a:r>
              <a:r>
                <a:rPr lang="es-ES" sz="800" b="0" dirty="0">
                  <a:sym typeface="Baloo 2"/>
                </a:rPr>
                <a:t>Ayacucho, Cusco, Apurímac, Huancavelica, Puno, Piura, Cajamarca, Tacna, Pasco, Junín, Ucayali, Huánuco.</a:t>
              </a:r>
            </a:p>
            <a:p>
              <a:r>
                <a:rPr lang="es-ES" sz="800" dirty="0">
                  <a:sym typeface="Baloo 2"/>
                </a:rPr>
                <a:t>Pueblos: </a:t>
              </a:r>
              <a:r>
                <a:rPr lang="es-ES" sz="800" b="0" dirty="0">
                  <a:sym typeface="Baloo 2"/>
                </a:rPr>
                <a:t>Quechua, Aymara, </a:t>
              </a:r>
              <a:r>
                <a:rPr lang="es-ES" sz="800" b="0" dirty="0" err="1">
                  <a:sym typeface="Baloo 2"/>
                </a:rPr>
                <a:t>Ashéninka</a:t>
              </a:r>
              <a:r>
                <a:rPr lang="es-ES" sz="800" b="0" dirty="0">
                  <a:sym typeface="Baloo 2"/>
                </a:rPr>
                <a:t>, Asháninka, Shipibo-</a:t>
              </a:r>
              <a:r>
                <a:rPr lang="es-ES" sz="800" b="0" dirty="0" err="1">
                  <a:sym typeface="Baloo 2"/>
                </a:rPr>
                <a:t>Konibo</a:t>
              </a:r>
              <a:r>
                <a:rPr lang="es-ES" sz="800" b="0" dirty="0">
                  <a:sym typeface="Baloo 2"/>
                </a:rPr>
                <a:t> y </a:t>
              </a:r>
              <a:r>
                <a:rPr lang="es-ES" sz="800" b="0" dirty="0" err="1">
                  <a:sym typeface="Baloo 2"/>
                </a:rPr>
                <a:t>Shiwilu</a:t>
              </a:r>
              <a:r>
                <a:rPr lang="es-ES" sz="800" b="0" dirty="0">
                  <a:sym typeface="Baloo 2"/>
                </a:rPr>
                <a:t>.</a:t>
              </a:r>
              <a:endParaRPr lang="es-ES" sz="800" dirty="0">
                <a:sym typeface="Baloo 2"/>
              </a:endParaRPr>
            </a:p>
          </p:txBody>
        </p:sp>
        <p:sp>
          <p:nvSpPr>
            <p:cNvPr id="30" name="Google Shape;354;g2e695560f49_0_331">
              <a:extLst>
                <a:ext uri="{FF2B5EF4-FFF2-40B4-BE49-F238E27FC236}">
                  <a16:creationId xmlns:a16="http://schemas.microsoft.com/office/drawing/2014/main" id="{99FE6663-66BB-C9BD-5BFA-82E90718F92A}"/>
                </a:ext>
              </a:extLst>
            </p:cNvPr>
            <p:cNvSpPr txBox="1"/>
            <p:nvPr/>
          </p:nvSpPr>
          <p:spPr>
            <a:xfrm>
              <a:off x="1091661" y="1663938"/>
              <a:ext cx="745288" cy="413710"/>
            </a:xfrm>
            <a:prstGeom prst="rect">
              <a:avLst/>
            </a:prstGeom>
            <a:solidFill>
              <a:srgbClr val="B5D3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1996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(28 años)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39E39530-18AA-448D-689C-242E8555FA40}"/>
              </a:ext>
            </a:extLst>
          </p:cNvPr>
          <p:cNvGrpSpPr/>
          <p:nvPr/>
        </p:nvGrpSpPr>
        <p:grpSpPr>
          <a:xfrm>
            <a:off x="6104626" y="1504435"/>
            <a:ext cx="5974560" cy="1907313"/>
            <a:chOff x="6598666" y="1608958"/>
            <a:chExt cx="5236169" cy="1328345"/>
          </a:xfrm>
        </p:grpSpPr>
        <p:pic>
          <p:nvPicPr>
            <p:cNvPr id="32" name="Picture 26" descr="Inicio - AIDESEP">
              <a:extLst>
                <a:ext uri="{FF2B5EF4-FFF2-40B4-BE49-F238E27FC236}">
                  <a16:creationId xmlns:a16="http://schemas.microsoft.com/office/drawing/2014/main" id="{EA46A3B1-C6E8-C2B4-0AD8-54716B857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8666" y="1668904"/>
              <a:ext cx="915607" cy="349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Google Shape;354;g2e695560f49_0_331">
              <a:extLst>
                <a:ext uri="{FF2B5EF4-FFF2-40B4-BE49-F238E27FC236}">
                  <a16:creationId xmlns:a16="http://schemas.microsoft.com/office/drawing/2014/main" id="{FB2C0144-FA20-F636-BFA7-F0712C7444BB}"/>
                </a:ext>
              </a:extLst>
            </p:cNvPr>
            <p:cNvSpPr txBox="1"/>
            <p:nvPr/>
          </p:nvSpPr>
          <p:spPr>
            <a:xfrm>
              <a:off x="7514174" y="1608958"/>
              <a:ext cx="3575474" cy="1328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 b="1">
                  <a:solidFill>
                    <a:srgbClr val="002060"/>
                  </a:solidFill>
                  <a:latin typeface="Baloo 2"/>
                  <a:ea typeface="Baloo 2"/>
                  <a:cs typeface="Baloo 2"/>
                </a:defRPr>
              </a:lvl1pPr>
            </a:lstStyle>
            <a:p>
              <a:r>
                <a:rPr lang="es-ES" sz="800" dirty="0">
                  <a:sym typeface="Baloo 2"/>
                </a:rPr>
                <a:t>64 Pueblos Indígenas:</a:t>
              </a:r>
              <a:r>
                <a:rPr lang="es-ES" sz="800" b="0" dirty="0">
                  <a:sym typeface="Baloo 2"/>
                </a:rPr>
                <a:t> Achuar, </a:t>
              </a:r>
              <a:r>
                <a:rPr lang="es-ES" sz="800" b="0" dirty="0" err="1">
                  <a:sym typeface="Baloo 2"/>
                </a:rPr>
                <a:t>Amahuaca</a:t>
              </a:r>
              <a:r>
                <a:rPr lang="es-ES" sz="800" b="0" dirty="0">
                  <a:sym typeface="Baloo 2"/>
                </a:rPr>
                <a:t>, Arabela, Asháninka, </a:t>
              </a:r>
              <a:r>
                <a:rPr lang="es-ES" sz="800" b="0" dirty="0" err="1">
                  <a:sym typeface="Baloo 2"/>
                </a:rPr>
                <a:t>Ashéninka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Awajun</a:t>
              </a:r>
              <a:r>
                <a:rPr lang="es-ES" sz="800" b="0" dirty="0">
                  <a:sym typeface="Baloo 2"/>
                </a:rPr>
                <a:t>, Bora, </a:t>
              </a:r>
              <a:r>
                <a:rPr lang="es-ES" sz="800" b="0" dirty="0" err="1">
                  <a:sym typeface="Baloo 2"/>
                </a:rPr>
                <a:t>Capanahua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Cashinahua</a:t>
              </a:r>
              <a:r>
                <a:rPr lang="es-ES" sz="800" b="0" dirty="0">
                  <a:sym typeface="Baloo 2"/>
                </a:rPr>
                <a:t>, Chamicuro, Ese </a:t>
              </a:r>
              <a:r>
                <a:rPr lang="es-ES" sz="800" b="0" dirty="0" err="1">
                  <a:sym typeface="Baloo 2"/>
                </a:rPr>
                <a:t>Eja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Harakbut</a:t>
              </a:r>
              <a:r>
                <a:rPr lang="es-ES" sz="800" b="0" dirty="0">
                  <a:sym typeface="Baloo 2"/>
                </a:rPr>
                <a:t>, Iñapari, </a:t>
              </a:r>
              <a:r>
                <a:rPr lang="es-ES" sz="800" b="0" dirty="0" err="1">
                  <a:sym typeface="Baloo 2"/>
                </a:rPr>
                <a:t>Iquitu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Isconahua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Kakataibo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Kakinte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Kandozi-Chapra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Kukama-Kukamiria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Madija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Maijuna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Matsigenka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Matses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Muniche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Murui-Muinani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Nomatsigenga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Ocaina</a:t>
              </a:r>
              <a:r>
                <a:rPr lang="es-ES" sz="800" b="0" dirty="0">
                  <a:sym typeface="Baloo 2"/>
                </a:rPr>
                <a:t>, Omagua, </a:t>
              </a:r>
              <a:r>
                <a:rPr lang="es-ES" sz="800" b="0" dirty="0" err="1">
                  <a:sym typeface="Baloo 2"/>
                </a:rPr>
                <a:t>Resigaro</a:t>
              </a:r>
              <a:r>
                <a:rPr lang="es-ES" sz="800" b="0" dirty="0">
                  <a:sym typeface="Baloo 2"/>
                </a:rPr>
                <a:t>, Secoya, </a:t>
              </a:r>
              <a:r>
                <a:rPr lang="es-ES" sz="800" b="0" dirty="0" err="1">
                  <a:sym typeface="Baloo 2"/>
                </a:rPr>
                <a:t>Sharanahua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Shawi</a:t>
              </a:r>
              <a:r>
                <a:rPr lang="es-ES" sz="800" b="0" dirty="0">
                  <a:sym typeface="Baloo 2"/>
                </a:rPr>
                <a:t>, Shipibo-</a:t>
              </a:r>
              <a:r>
                <a:rPr lang="es-ES" sz="800" b="0" dirty="0" err="1">
                  <a:sym typeface="Baloo 2"/>
                </a:rPr>
                <a:t>Konibo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Shiwilu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Taushiro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Tikuna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Urarina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Wampis</a:t>
              </a:r>
              <a:r>
                <a:rPr lang="es-ES" sz="800" b="0" dirty="0">
                  <a:sym typeface="Baloo 2"/>
                </a:rPr>
                <a:t>, Yagua, </a:t>
              </a:r>
              <a:r>
                <a:rPr lang="es-ES" sz="800" b="0" dirty="0" err="1">
                  <a:sym typeface="Baloo 2"/>
                </a:rPr>
                <a:t>Yaminahua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Yanesha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Yine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Yora</a:t>
              </a:r>
              <a:r>
                <a:rPr lang="es-ES" sz="800" b="0" dirty="0">
                  <a:sym typeface="Baloo 2"/>
                </a:rPr>
                <a:t> (Nahua), </a:t>
              </a:r>
              <a:r>
                <a:rPr lang="es-ES" sz="800" b="0" dirty="0" err="1">
                  <a:sym typeface="Baloo 2"/>
                </a:rPr>
                <a:t>Mashco</a:t>
              </a:r>
              <a:r>
                <a:rPr lang="es-ES" sz="800" b="0" dirty="0">
                  <a:sym typeface="Baloo 2"/>
                </a:rPr>
                <a:t> Piro, </a:t>
              </a:r>
              <a:r>
                <a:rPr lang="es-ES" sz="800" b="0" dirty="0" err="1">
                  <a:sym typeface="Baloo 2"/>
                </a:rPr>
                <a:t>Chitonahua</a:t>
              </a:r>
              <a:r>
                <a:rPr lang="es-ES" sz="800" b="0" dirty="0">
                  <a:sym typeface="Baloo 2"/>
                </a:rPr>
                <a:t>, </a:t>
              </a:r>
              <a:r>
                <a:rPr lang="es-ES" sz="800" b="0" dirty="0" err="1">
                  <a:sym typeface="Baloo 2"/>
                </a:rPr>
                <a:t>Mastanahua</a:t>
              </a:r>
              <a:r>
                <a:rPr lang="es-ES" sz="800" b="0" dirty="0">
                  <a:sym typeface="Baloo 2"/>
                </a:rPr>
                <a:t>.</a:t>
              </a:r>
            </a:p>
            <a:p>
              <a:r>
                <a:rPr lang="es-ES" sz="800" dirty="0">
                  <a:sym typeface="Baloo 2"/>
                </a:rPr>
                <a:t>9 organizaciones regionales </a:t>
              </a:r>
              <a:r>
                <a:rPr lang="es-ES" b="0" dirty="0">
                  <a:sym typeface="Baloo 2"/>
                </a:rPr>
                <a:t>(ARPI-SC, CODEPISAM, COMARU, CORPI-SL, CORPIAA, FENAMAD, ORAU, ORPIAN-P y ORPIO)</a:t>
              </a:r>
              <a:r>
                <a:rPr lang="es-ES" sz="800" dirty="0">
                  <a:sym typeface="Baloo 2"/>
                </a:rPr>
                <a:t> - 109 Federaciones – 2439 Comunidades</a:t>
              </a:r>
            </a:p>
          </p:txBody>
        </p:sp>
        <p:sp>
          <p:nvSpPr>
            <p:cNvPr id="34" name="Google Shape;354;g2e695560f49_0_331">
              <a:extLst>
                <a:ext uri="{FF2B5EF4-FFF2-40B4-BE49-F238E27FC236}">
                  <a16:creationId xmlns:a16="http://schemas.microsoft.com/office/drawing/2014/main" id="{799F38DC-99BF-A58A-C7C7-C3FECD6D1AAC}"/>
                </a:ext>
              </a:extLst>
            </p:cNvPr>
            <p:cNvSpPr txBox="1"/>
            <p:nvPr/>
          </p:nvSpPr>
          <p:spPr>
            <a:xfrm>
              <a:off x="11089547" y="1663938"/>
              <a:ext cx="745288" cy="413710"/>
            </a:xfrm>
            <a:prstGeom prst="rect">
              <a:avLst/>
            </a:prstGeom>
            <a:solidFill>
              <a:srgbClr val="B4D2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1980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(44 años)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9B708C4B-C0E5-506B-1780-5C8592766FFE}"/>
              </a:ext>
            </a:extLst>
          </p:cNvPr>
          <p:cNvGrpSpPr/>
          <p:nvPr/>
        </p:nvGrpSpPr>
        <p:grpSpPr>
          <a:xfrm>
            <a:off x="570141" y="2934404"/>
            <a:ext cx="4524781" cy="1243236"/>
            <a:chOff x="679652" y="3006470"/>
            <a:chExt cx="3965567" cy="865850"/>
          </a:xfrm>
        </p:grpSpPr>
        <p:pic>
          <p:nvPicPr>
            <p:cNvPr id="36" name="Picture 30" descr="Confederación Campesina del Perú (CCP) - Via Campesina">
              <a:extLst>
                <a:ext uri="{FF2B5EF4-FFF2-40B4-BE49-F238E27FC236}">
                  <a16:creationId xmlns:a16="http://schemas.microsoft.com/office/drawing/2014/main" id="{AA792244-7FE0-C392-DC84-77675D833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52" y="3006470"/>
              <a:ext cx="845667" cy="372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Google Shape;354;g2e695560f49_0_331">
              <a:extLst>
                <a:ext uri="{FF2B5EF4-FFF2-40B4-BE49-F238E27FC236}">
                  <a16:creationId xmlns:a16="http://schemas.microsoft.com/office/drawing/2014/main" id="{9E456A87-6B3F-9B1B-AA25-D0F9F4D51CC4}"/>
                </a:ext>
              </a:extLst>
            </p:cNvPr>
            <p:cNvSpPr txBox="1"/>
            <p:nvPr/>
          </p:nvSpPr>
          <p:spPr>
            <a:xfrm>
              <a:off x="1371149" y="3011439"/>
              <a:ext cx="2473504" cy="860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 b="1">
                  <a:solidFill>
                    <a:srgbClr val="002060"/>
                  </a:solidFill>
                  <a:latin typeface="Baloo 2"/>
                  <a:ea typeface="Baloo 2"/>
                  <a:cs typeface="Baloo 2"/>
                </a:defRPr>
              </a:lvl1pPr>
            </a:lstStyle>
            <a:p>
              <a:r>
                <a:rPr lang="es-ES" sz="800" dirty="0">
                  <a:sym typeface="Baloo 2"/>
                </a:rPr>
                <a:t>Federaciones Agrarias Departamentales en: </a:t>
              </a:r>
              <a:r>
                <a:rPr lang="es-ES" sz="800" b="0" dirty="0">
                  <a:sym typeface="Baloo 2"/>
                </a:rPr>
                <a:t>Huánuco, Ayacucho, Lima, Arequipa, Puno, Apurímac, Ica, Cusco, Junín, Lambayeque, Áncash, San Martín. Piura, Tumbes, Moquegua, Ucayali, Madre de Dios, Cajamarca y La Libertad.</a:t>
              </a:r>
            </a:p>
            <a:p>
              <a:r>
                <a:rPr lang="es-ES" sz="800" dirty="0">
                  <a:sym typeface="Baloo 2"/>
                </a:rPr>
                <a:t>Pueblos:</a:t>
              </a:r>
              <a:r>
                <a:rPr lang="es-ES" sz="800" b="0" dirty="0">
                  <a:sym typeface="Baloo 2"/>
                </a:rPr>
                <a:t> Quechuas</a:t>
              </a:r>
            </a:p>
          </p:txBody>
        </p:sp>
        <p:sp>
          <p:nvSpPr>
            <p:cNvPr id="39" name="Google Shape;354;g2e695560f49_0_331">
              <a:extLst>
                <a:ext uri="{FF2B5EF4-FFF2-40B4-BE49-F238E27FC236}">
                  <a16:creationId xmlns:a16="http://schemas.microsoft.com/office/drawing/2014/main" id="{14928B6B-6DB7-979C-F9AA-6940D22FC053}"/>
                </a:ext>
              </a:extLst>
            </p:cNvPr>
            <p:cNvSpPr txBox="1"/>
            <p:nvPr/>
          </p:nvSpPr>
          <p:spPr>
            <a:xfrm>
              <a:off x="679652" y="3006470"/>
              <a:ext cx="745288" cy="413710"/>
            </a:xfrm>
            <a:prstGeom prst="rect">
              <a:avLst/>
            </a:prstGeom>
            <a:solidFill>
              <a:srgbClr val="B4D2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1947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(77 años)</a:t>
              </a: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68357C01-8D60-9D2C-1928-89B3B0F15A9E}"/>
              </a:ext>
            </a:extLst>
          </p:cNvPr>
          <p:cNvGrpSpPr/>
          <p:nvPr/>
        </p:nvGrpSpPr>
        <p:grpSpPr>
          <a:xfrm>
            <a:off x="6696185" y="3184806"/>
            <a:ext cx="5153150" cy="1177667"/>
            <a:chOff x="6891720" y="3183395"/>
            <a:chExt cx="4516277" cy="820184"/>
          </a:xfrm>
        </p:grpSpPr>
        <p:pic>
          <p:nvPicPr>
            <p:cNvPr id="44" name="Picture 36" descr="Confederación de Nacionalidades Amazónicas del Perú – CONAP – Organización  nacional representativa de los Pueblos Indígenas Amazónicos del Perú, con  37 años de vida institucional, con más de 70 Federaciones bases y">
              <a:extLst>
                <a:ext uri="{FF2B5EF4-FFF2-40B4-BE49-F238E27FC236}">
                  <a16:creationId xmlns:a16="http://schemas.microsoft.com/office/drawing/2014/main" id="{43B1A161-B837-E338-06A2-8A59EBFC1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720" y="3277563"/>
              <a:ext cx="2111801" cy="40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Google Shape;354;g2e695560f49_0_331">
              <a:extLst>
                <a:ext uri="{FF2B5EF4-FFF2-40B4-BE49-F238E27FC236}">
                  <a16:creationId xmlns:a16="http://schemas.microsoft.com/office/drawing/2014/main" id="{657443B2-4F2F-18AB-99E2-EC89B9FFB804}"/>
                </a:ext>
              </a:extLst>
            </p:cNvPr>
            <p:cNvSpPr txBox="1"/>
            <p:nvPr/>
          </p:nvSpPr>
          <p:spPr>
            <a:xfrm>
              <a:off x="8949326" y="3183395"/>
              <a:ext cx="2458670" cy="667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s-E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 b="1">
                  <a:solidFill>
                    <a:srgbClr val="002060"/>
                  </a:solidFill>
                  <a:latin typeface="Baloo 2"/>
                  <a:ea typeface="Baloo 2"/>
                  <a:cs typeface="Baloo 2"/>
                </a:defRPr>
              </a:lvl1pPr>
            </a:lstStyle>
            <a:p>
              <a:r>
                <a:rPr lang="es-ES" sz="800" dirty="0">
                  <a:sym typeface="Baloo 2"/>
                </a:rPr>
                <a:t>Bases regionales: </a:t>
              </a:r>
              <a:r>
                <a:rPr lang="es-ES" sz="800" b="0" dirty="0">
                  <a:sym typeface="Baloo 2"/>
                </a:rPr>
                <a:t>Loreto, Amazonas, Huánuco, Pasco, Junín,. Ucayali y Cusco </a:t>
              </a:r>
              <a:r>
                <a:rPr lang="es-ES" sz="800" dirty="0">
                  <a:sym typeface="Baloo 2"/>
                </a:rPr>
                <a:t>(70 Federaciones afiliadas – 900 Comunidades Nativas)</a:t>
              </a:r>
            </a:p>
          </p:txBody>
        </p:sp>
        <p:sp>
          <p:nvSpPr>
            <p:cNvPr id="52" name="Google Shape;354;g2e695560f49_0_331">
              <a:extLst>
                <a:ext uri="{FF2B5EF4-FFF2-40B4-BE49-F238E27FC236}">
                  <a16:creationId xmlns:a16="http://schemas.microsoft.com/office/drawing/2014/main" id="{9CC13FEC-E0A3-B924-1372-E7DD83BF0080}"/>
                </a:ext>
              </a:extLst>
            </p:cNvPr>
            <p:cNvSpPr txBox="1"/>
            <p:nvPr/>
          </p:nvSpPr>
          <p:spPr>
            <a:xfrm>
              <a:off x="10662709" y="3589869"/>
              <a:ext cx="745288" cy="413710"/>
            </a:xfrm>
            <a:prstGeom prst="rect">
              <a:avLst/>
            </a:prstGeom>
            <a:solidFill>
              <a:srgbClr val="B4D2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1987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(37 años)</a:t>
              </a:r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8754DDF6-EEAA-DDF6-15B0-0C40A55D1D2A}"/>
              </a:ext>
            </a:extLst>
          </p:cNvPr>
          <p:cNvGrpSpPr/>
          <p:nvPr/>
        </p:nvGrpSpPr>
        <p:grpSpPr>
          <a:xfrm>
            <a:off x="577531" y="4085844"/>
            <a:ext cx="5139068" cy="1215412"/>
            <a:chOff x="762961" y="4082952"/>
            <a:chExt cx="4503935" cy="846472"/>
          </a:xfrm>
        </p:grpSpPr>
        <p:pic>
          <p:nvPicPr>
            <p:cNvPr id="57" name="Picture 34" descr="Inicio - Confederación Nacional Agraria">
              <a:extLst>
                <a:ext uri="{FF2B5EF4-FFF2-40B4-BE49-F238E27FC236}">
                  <a16:creationId xmlns:a16="http://schemas.microsoft.com/office/drawing/2014/main" id="{B90E85B9-6BEE-4B1A-FD8A-433D174BF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064" y="4227447"/>
              <a:ext cx="1412832" cy="43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Google Shape;354;g2e695560f49_0_331">
              <a:extLst>
                <a:ext uri="{FF2B5EF4-FFF2-40B4-BE49-F238E27FC236}">
                  <a16:creationId xmlns:a16="http://schemas.microsoft.com/office/drawing/2014/main" id="{86DFB519-75DB-96D2-9941-D5B429535D06}"/>
                </a:ext>
              </a:extLst>
            </p:cNvPr>
            <p:cNvSpPr txBox="1"/>
            <p:nvPr/>
          </p:nvSpPr>
          <p:spPr>
            <a:xfrm>
              <a:off x="1424939" y="4225658"/>
              <a:ext cx="2412371" cy="703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800" b="1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Federaciones Agrarias Departamentales en</a:t>
              </a:r>
              <a:r>
                <a:rPr lang="es-ES" sz="800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: Huánuco, Ayacucho, Lima, Arequipa, Puno, Apurímac, Ica, Cusco, Junín, Lambayeque, Áncash, San Martín. Piura, Tumbes, Moquegua, Ucayali, Madre de Dios, Cajamarca y La Libertad.</a:t>
              </a:r>
            </a:p>
          </p:txBody>
        </p:sp>
        <p:sp>
          <p:nvSpPr>
            <p:cNvPr id="59" name="Google Shape;354;g2e695560f49_0_331">
              <a:extLst>
                <a:ext uri="{FF2B5EF4-FFF2-40B4-BE49-F238E27FC236}">
                  <a16:creationId xmlns:a16="http://schemas.microsoft.com/office/drawing/2014/main" id="{A3CA95FE-923E-E9AB-AF08-A1A6FB98F26A}"/>
                </a:ext>
              </a:extLst>
            </p:cNvPr>
            <p:cNvSpPr txBox="1"/>
            <p:nvPr/>
          </p:nvSpPr>
          <p:spPr>
            <a:xfrm>
              <a:off x="762961" y="4082952"/>
              <a:ext cx="745288" cy="413710"/>
            </a:xfrm>
            <a:prstGeom prst="rect">
              <a:avLst/>
            </a:prstGeom>
            <a:solidFill>
              <a:srgbClr val="B5D3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1974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(50 años)</a:t>
              </a:r>
            </a:p>
          </p:txBody>
        </p: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4636E99F-5494-B7F1-C115-26A4FD87762C}"/>
              </a:ext>
            </a:extLst>
          </p:cNvPr>
          <p:cNvGrpSpPr/>
          <p:nvPr/>
        </p:nvGrpSpPr>
        <p:grpSpPr>
          <a:xfrm>
            <a:off x="535514" y="1756467"/>
            <a:ext cx="4958018" cy="780886"/>
            <a:chOff x="1689627" y="5282762"/>
            <a:chExt cx="4345261" cy="543847"/>
          </a:xfrm>
        </p:grpSpPr>
        <p:pic>
          <p:nvPicPr>
            <p:cNvPr id="61" name="Picture 38" descr="Federación Nacional de Mujeres Campesinas , Indígenas, Nativas y  Asalariadas de Perú (FENMUCARINAP) - Via Campesina">
              <a:extLst>
                <a:ext uri="{FF2B5EF4-FFF2-40B4-BE49-F238E27FC236}">
                  <a16:creationId xmlns:a16="http://schemas.microsoft.com/office/drawing/2014/main" id="{270C549E-EAFE-673E-FC38-AC265619B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479" y="5282762"/>
              <a:ext cx="646409" cy="42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Google Shape;354;g2e695560f49_0_331">
              <a:extLst>
                <a:ext uri="{FF2B5EF4-FFF2-40B4-BE49-F238E27FC236}">
                  <a16:creationId xmlns:a16="http://schemas.microsoft.com/office/drawing/2014/main" id="{D76EAD04-A5C2-E066-A514-AC2463E0814E}"/>
                </a:ext>
              </a:extLst>
            </p:cNvPr>
            <p:cNvSpPr txBox="1"/>
            <p:nvPr/>
          </p:nvSpPr>
          <p:spPr>
            <a:xfrm>
              <a:off x="2434915" y="5282762"/>
              <a:ext cx="2955510" cy="543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defRPr/>
              </a:pPr>
              <a:r>
                <a:rPr lang="es-ES" sz="800" b="1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Bases en: </a:t>
              </a:r>
              <a:r>
                <a:rPr lang="es-ES" sz="800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Piura, Pasco, Amazonas, Junín, Ayacucho, Puno, y Huancavelica.</a:t>
              </a:r>
            </a:p>
          </p:txBody>
        </p:sp>
        <p:sp>
          <p:nvSpPr>
            <p:cNvPr id="63" name="Google Shape;354;g2e695560f49_0_331">
              <a:extLst>
                <a:ext uri="{FF2B5EF4-FFF2-40B4-BE49-F238E27FC236}">
                  <a16:creationId xmlns:a16="http://schemas.microsoft.com/office/drawing/2014/main" id="{17E9297D-C1EA-B73C-CD8E-D6D151C4BF5B}"/>
                </a:ext>
              </a:extLst>
            </p:cNvPr>
            <p:cNvSpPr txBox="1"/>
            <p:nvPr/>
          </p:nvSpPr>
          <p:spPr>
            <a:xfrm>
              <a:off x="1689627" y="5282762"/>
              <a:ext cx="745288" cy="413710"/>
            </a:xfrm>
            <a:prstGeom prst="rect">
              <a:avLst/>
            </a:prstGeom>
            <a:solidFill>
              <a:srgbClr val="409BEE">
                <a:alpha val="3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b="1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2006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000" dirty="0">
                  <a:solidFill>
                    <a:srgbClr val="002060"/>
                  </a:solidFill>
                  <a:latin typeface="Baloo 2"/>
                  <a:ea typeface="Baloo 2"/>
                  <a:cs typeface="Baloo 2"/>
                  <a:sym typeface="Baloo 2"/>
                </a:rPr>
                <a:t>(18 años)</a:t>
              </a:r>
            </a:p>
          </p:txBody>
        </p:sp>
      </p:grpSp>
      <p:sp>
        <p:nvSpPr>
          <p:cNvPr id="2048" name="Rectángulo 2047">
            <a:extLst>
              <a:ext uri="{FF2B5EF4-FFF2-40B4-BE49-F238E27FC236}">
                <a16:creationId xmlns:a16="http://schemas.microsoft.com/office/drawing/2014/main" id="{43F36CA5-68D8-1887-038B-2EC3669ABD43}"/>
              </a:ext>
            </a:extLst>
          </p:cNvPr>
          <p:cNvSpPr/>
          <p:nvPr/>
        </p:nvSpPr>
        <p:spPr>
          <a:xfrm>
            <a:off x="1021017" y="6536282"/>
            <a:ext cx="6439835" cy="21409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s-E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Baloo 2" pitchFamily="2" charset="0"/>
                <a:cs typeface="Baloo 2" pitchFamily="2" charset="0"/>
                <a:sym typeface="Arial"/>
              </a:rPr>
              <a:t>Fuente: Base de Datos de Pueblos Indígenas u Originarios (BDPI) del Ministerio de Cultura</a:t>
            </a:r>
          </a:p>
        </p:txBody>
      </p:sp>
      <p:grpSp>
        <p:nvGrpSpPr>
          <p:cNvPr id="2049" name="Grupo 2048">
            <a:extLst>
              <a:ext uri="{FF2B5EF4-FFF2-40B4-BE49-F238E27FC236}">
                <a16:creationId xmlns:a16="http://schemas.microsoft.com/office/drawing/2014/main" id="{342A4738-65BF-4C39-65B9-085CCEE59F5B}"/>
              </a:ext>
            </a:extLst>
          </p:cNvPr>
          <p:cNvGrpSpPr/>
          <p:nvPr/>
        </p:nvGrpSpPr>
        <p:grpSpPr>
          <a:xfrm>
            <a:off x="6696185" y="5507212"/>
            <a:ext cx="5062361" cy="850344"/>
            <a:chOff x="6856042" y="5394795"/>
            <a:chExt cx="4436709" cy="592221"/>
          </a:xfrm>
        </p:grpSpPr>
        <p:grpSp>
          <p:nvGrpSpPr>
            <p:cNvPr id="2051" name="Grupo 2050">
              <a:extLst>
                <a:ext uri="{FF2B5EF4-FFF2-40B4-BE49-F238E27FC236}">
                  <a16:creationId xmlns:a16="http://schemas.microsoft.com/office/drawing/2014/main" id="{FBF0CC2A-D870-4E71-F975-2EC6B56E7CA6}"/>
                </a:ext>
              </a:extLst>
            </p:cNvPr>
            <p:cNvGrpSpPr/>
            <p:nvPr/>
          </p:nvGrpSpPr>
          <p:grpSpPr>
            <a:xfrm>
              <a:off x="7189498" y="5394795"/>
              <a:ext cx="4103253" cy="555117"/>
              <a:chOff x="7189498" y="5358934"/>
              <a:chExt cx="4103253" cy="555117"/>
            </a:xfrm>
          </p:grpSpPr>
          <p:pic>
            <p:nvPicPr>
              <p:cNvPr id="2055" name="Picture 2" descr="CUNARC-Perú">
                <a:extLst>
                  <a:ext uri="{FF2B5EF4-FFF2-40B4-BE49-F238E27FC236}">
                    <a16:creationId xmlns:a16="http://schemas.microsoft.com/office/drawing/2014/main" id="{28AC9D0E-01D9-E895-FB83-13AB1F4B75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9498" y="5370204"/>
                <a:ext cx="546275" cy="5438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56" name="Google Shape;354;g2e695560f49_0_331">
                <a:extLst>
                  <a:ext uri="{FF2B5EF4-FFF2-40B4-BE49-F238E27FC236}">
                    <a16:creationId xmlns:a16="http://schemas.microsoft.com/office/drawing/2014/main" id="{BE345989-CFA9-DF7E-5937-5C679ACEC13D}"/>
                  </a:ext>
                </a:extLst>
              </p:cNvPr>
              <p:cNvSpPr txBox="1"/>
              <p:nvPr/>
            </p:nvSpPr>
            <p:spPr>
              <a:xfrm>
                <a:off x="7605620" y="5370204"/>
                <a:ext cx="2955510" cy="508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800" b="1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Bases en 20 regiones: </a:t>
                </a:r>
                <a:r>
                  <a:rPr lang="es-ES" sz="800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Tumbes, Piura, Loreto, San Martín, Ucayali, Junín, Huánuco, Cajamarca, Amazonas. La Libertad, Lambayeque, Lima, Ica, Ayacucho, Huancavelica, Puno, Apurímac, Tacna, Áncash, Madre de Dios,</a:t>
                </a:r>
              </a:p>
            </p:txBody>
          </p:sp>
          <p:sp>
            <p:nvSpPr>
              <p:cNvPr id="2057" name="Google Shape;354;g2e695560f49_0_331">
                <a:extLst>
                  <a:ext uri="{FF2B5EF4-FFF2-40B4-BE49-F238E27FC236}">
                    <a16:creationId xmlns:a16="http://schemas.microsoft.com/office/drawing/2014/main" id="{541962EE-75B9-6860-3A2A-065A0E9C07B6}"/>
                  </a:ext>
                </a:extLst>
              </p:cNvPr>
              <p:cNvSpPr txBox="1"/>
              <p:nvPr/>
            </p:nvSpPr>
            <p:spPr>
              <a:xfrm>
                <a:off x="10547463" y="5358934"/>
                <a:ext cx="745288" cy="413710"/>
              </a:xfrm>
              <a:prstGeom prst="rect">
                <a:avLst/>
              </a:prstGeom>
              <a:solidFill>
                <a:srgbClr val="B4D2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000" b="1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2003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000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(21 años)</a:t>
                </a:r>
              </a:p>
            </p:txBody>
          </p:sp>
        </p:grpSp>
        <p:sp>
          <p:nvSpPr>
            <p:cNvPr id="2053" name="Google Shape;354;g2e695560f49_0_331">
              <a:extLst>
                <a:ext uri="{FF2B5EF4-FFF2-40B4-BE49-F238E27FC236}">
                  <a16:creationId xmlns:a16="http://schemas.microsoft.com/office/drawing/2014/main" id="{CCA02AA1-FF23-50CC-ED28-A17886C97864}"/>
                </a:ext>
              </a:extLst>
            </p:cNvPr>
            <p:cNvSpPr txBox="1"/>
            <p:nvPr/>
          </p:nvSpPr>
          <p:spPr>
            <a:xfrm>
              <a:off x="6856042" y="5831117"/>
              <a:ext cx="692521" cy="155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800" b="1" dirty="0">
                  <a:solidFill>
                    <a:srgbClr val="C00000"/>
                  </a:solidFill>
                  <a:latin typeface="Baloo 2"/>
                  <a:ea typeface="Baloo 2"/>
                  <a:cs typeface="Baloo 2"/>
                  <a:sym typeface="Baloo 2"/>
                </a:rPr>
                <a:t>CUNARC-P</a:t>
              </a:r>
            </a:p>
          </p:txBody>
        </p:sp>
      </p:grpSp>
      <p:grpSp>
        <p:nvGrpSpPr>
          <p:cNvPr id="2058" name="Grupo 2057">
            <a:extLst>
              <a:ext uri="{FF2B5EF4-FFF2-40B4-BE49-F238E27FC236}">
                <a16:creationId xmlns:a16="http://schemas.microsoft.com/office/drawing/2014/main" id="{E86B6E1A-8EEC-8902-B029-815751896FBC}"/>
              </a:ext>
            </a:extLst>
          </p:cNvPr>
          <p:cNvGrpSpPr/>
          <p:nvPr/>
        </p:nvGrpSpPr>
        <p:grpSpPr>
          <a:xfrm>
            <a:off x="7443967" y="4286255"/>
            <a:ext cx="4664026" cy="1387363"/>
            <a:chOff x="7552650" y="4293282"/>
            <a:chExt cx="4087603" cy="966227"/>
          </a:xfrm>
        </p:grpSpPr>
        <p:grpSp>
          <p:nvGrpSpPr>
            <p:cNvPr id="2059" name="Grupo 2058">
              <a:extLst>
                <a:ext uri="{FF2B5EF4-FFF2-40B4-BE49-F238E27FC236}">
                  <a16:creationId xmlns:a16="http://schemas.microsoft.com/office/drawing/2014/main" id="{B5EC040A-D55F-1963-BBFC-59B44B005D09}"/>
                </a:ext>
              </a:extLst>
            </p:cNvPr>
            <p:cNvGrpSpPr/>
            <p:nvPr/>
          </p:nvGrpSpPr>
          <p:grpSpPr>
            <a:xfrm>
              <a:off x="7581314" y="4293282"/>
              <a:ext cx="4058939" cy="743856"/>
              <a:chOff x="7581314" y="4257421"/>
              <a:chExt cx="4058939" cy="743856"/>
            </a:xfrm>
          </p:grpSpPr>
          <p:pic>
            <p:nvPicPr>
              <p:cNvPr id="2061" name="Picture 44" descr="Unión Nacional de Comunidades Aymaras (UNCA) - Justicia Climática y Pueblos  Indígenas">
                <a:extLst>
                  <a:ext uri="{FF2B5EF4-FFF2-40B4-BE49-F238E27FC236}">
                    <a16:creationId xmlns:a16="http://schemas.microsoft.com/office/drawing/2014/main" id="{625707F8-9502-6577-AF6C-2C9B19E837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69" t="22997" r="36924" b="23008"/>
              <a:stretch/>
            </p:blipFill>
            <p:spPr bwMode="auto">
              <a:xfrm>
                <a:off x="7581314" y="4257421"/>
                <a:ext cx="594021" cy="696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62" name="Google Shape;354;g2e695560f49_0_331">
                <a:extLst>
                  <a:ext uri="{FF2B5EF4-FFF2-40B4-BE49-F238E27FC236}">
                    <a16:creationId xmlns:a16="http://schemas.microsoft.com/office/drawing/2014/main" id="{4D7FEA19-081A-1552-3791-3D220F11383D}"/>
                  </a:ext>
                </a:extLst>
              </p:cNvPr>
              <p:cNvSpPr txBox="1"/>
              <p:nvPr/>
            </p:nvSpPr>
            <p:spPr>
              <a:xfrm>
                <a:off x="8218813" y="4333711"/>
                <a:ext cx="2814358" cy="6675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es-E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 b="1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</a:defRPr>
                </a:lvl1pPr>
              </a:lstStyle>
              <a:p>
                <a:r>
                  <a:rPr lang="es-ES" sz="800" dirty="0">
                    <a:sym typeface="Baloo 2"/>
                  </a:rPr>
                  <a:t>Pueblo: </a:t>
                </a:r>
                <a:r>
                  <a:rPr lang="es-ES" sz="800" b="0" dirty="0">
                    <a:sym typeface="Baloo 2"/>
                  </a:rPr>
                  <a:t>Aymara</a:t>
                </a:r>
              </a:p>
              <a:p>
                <a:r>
                  <a:rPr lang="es-ES" sz="800" dirty="0">
                    <a:sym typeface="Baloo 2"/>
                  </a:rPr>
                  <a:t>Bases: </a:t>
                </a:r>
                <a:r>
                  <a:rPr lang="es-ES" sz="800" b="0" dirty="0">
                    <a:sym typeface="Baloo 2"/>
                  </a:rPr>
                  <a:t>Puno, (Chucuito, Puno, Yunguyo, El Collao, </a:t>
                </a:r>
                <a:r>
                  <a:rPr lang="es-ES" sz="800" b="0" dirty="0" err="1">
                    <a:sym typeface="Baloo 2"/>
                  </a:rPr>
                  <a:t>Huancane</a:t>
                </a:r>
                <a:r>
                  <a:rPr lang="es-ES" sz="800" b="0" dirty="0">
                    <a:sym typeface="Baloo 2"/>
                  </a:rPr>
                  <a:t>, Moho), Tacna, Moquegua, Arequipa, Residentes en Lima y otros de las Regiones Originarias (ayllus, marcas, suyos y </a:t>
                </a:r>
                <a:r>
                  <a:rPr lang="es-ES" sz="800" b="0" dirty="0" err="1">
                    <a:sym typeface="Baloo 2"/>
                  </a:rPr>
                  <a:t>sayañas</a:t>
                </a:r>
                <a:r>
                  <a:rPr lang="es-ES" sz="800" b="0" dirty="0">
                    <a:sym typeface="Baloo 2"/>
                  </a:rPr>
                  <a:t>).</a:t>
                </a:r>
              </a:p>
            </p:txBody>
          </p:sp>
          <p:sp>
            <p:nvSpPr>
              <p:cNvPr id="2063" name="Google Shape;354;g2e695560f49_0_331">
                <a:extLst>
                  <a:ext uri="{FF2B5EF4-FFF2-40B4-BE49-F238E27FC236}">
                    <a16:creationId xmlns:a16="http://schemas.microsoft.com/office/drawing/2014/main" id="{4DC3F189-E18B-1293-9671-2A19E5DA5B49}"/>
                  </a:ext>
                </a:extLst>
              </p:cNvPr>
              <p:cNvSpPr txBox="1"/>
              <p:nvPr/>
            </p:nvSpPr>
            <p:spPr>
              <a:xfrm>
                <a:off x="10894965" y="4443969"/>
                <a:ext cx="745288" cy="413710"/>
              </a:xfrm>
              <a:prstGeom prst="rect">
                <a:avLst/>
              </a:prstGeom>
              <a:solidFill>
                <a:srgbClr val="B4D2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000" b="1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1986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000" dirty="0">
                    <a:solidFill>
                      <a:srgbClr val="002060"/>
                    </a:solidFill>
                    <a:latin typeface="Baloo 2"/>
                    <a:ea typeface="Baloo 2"/>
                    <a:cs typeface="Baloo 2"/>
                    <a:sym typeface="Baloo 2"/>
                  </a:rPr>
                  <a:t>(38 años)</a:t>
                </a:r>
              </a:p>
            </p:txBody>
          </p:sp>
        </p:grpSp>
        <p:sp>
          <p:nvSpPr>
            <p:cNvPr id="2060" name="Google Shape;354;g2e695560f49_0_331">
              <a:extLst>
                <a:ext uri="{FF2B5EF4-FFF2-40B4-BE49-F238E27FC236}">
                  <a16:creationId xmlns:a16="http://schemas.microsoft.com/office/drawing/2014/main" id="{0111948C-9541-460D-FE9D-EF45C9F9DFAC}"/>
                </a:ext>
              </a:extLst>
            </p:cNvPr>
            <p:cNvSpPr txBox="1"/>
            <p:nvPr/>
          </p:nvSpPr>
          <p:spPr>
            <a:xfrm>
              <a:off x="7552650" y="5103610"/>
              <a:ext cx="692521" cy="155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800" b="1" dirty="0">
                  <a:latin typeface="Baloo 2"/>
                  <a:ea typeface="Baloo 2"/>
                  <a:cs typeface="Baloo 2"/>
                  <a:sym typeface="Baloo 2"/>
                </a:rPr>
                <a:t>UNCA</a:t>
              </a:r>
            </a:p>
          </p:txBody>
        </p:sp>
      </p:grpSp>
      <p:cxnSp>
        <p:nvCxnSpPr>
          <p:cNvPr id="2064" name="Conector recto 2063">
            <a:extLst>
              <a:ext uri="{FF2B5EF4-FFF2-40B4-BE49-F238E27FC236}">
                <a16:creationId xmlns:a16="http://schemas.microsoft.com/office/drawing/2014/main" id="{10D65E44-9B94-253D-D749-97929BED3469}"/>
              </a:ext>
            </a:extLst>
          </p:cNvPr>
          <p:cNvCxnSpPr>
            <a:cxnSpLocks/>
          </p:cNvCxnSpPr>
          <p:nvPr/>
        </p:nvCxnSpPr>
        <p:spPr>
          <a:xfrm flipH="1">
            <a:off x="1129355" y="2853115"/>
            <a:ext cx="3857423" cy="0"/>
          </a:xfrm>
          <a:prstGeom prst="line">
            <a:avLst/>
          </a:prstGeom>
          <a:ln>
            <a:solidFill>
              <a:srgbClr val="CDCDC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65" name="Conector recto 2064">
            <a:extLst>
              <a:ext uri="{FF2B5EF4-FFF2-40B4-BE49-F238E27FC236}">
                <a16:creationId xmlns:a16="http://schemas.microsoft.com/office/drawing/2014/main" id="{D86631F7-EECB-C904-0999-22763FA3F77F}"/>
              </a:ext>
            </a:extLst>
          </p:cNvPr>
          <p:cNvCxnSpPr>
            <a:cxnSpLocks/>
          </p:cNvCxnSpPr>
          <p:nvPr/>
        </p:nvCxnSpPr>
        <p:spPr>
          <a:xfrm flipH="1">
            <a:off x="1129355" y="4205126"/>
            <a:ext cx="4510023" cy="0"/>
          </a:xfrm>
          <a:prstGeom prst="line">
            <a:avLst/>
          </a:prstGeom>
          <a:ln>
            <a:solidFill>
              <a:srgbClr val="CDCDC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66" name="Conector recto 2065">
            <a:extLst>
              <a:ext uri="{FF2B5EF4-FFF2-40B4-BE49-F238E27FC236}">
                <a16:creationId xmlns:a16="http://schemas.microsoft.com/office/drawing/2014/main" id="{B17BFDB8-2BC2-11A9-61FE-39A49A506D04}"/>
              </a:ext>
            </a:extLst>
          </p:cNvPr>
          <p:cNvCxnSpPr>
            <a:cxnSpLocks/>
          </p:cNvCxnSpPr>
          <p:nvPr/>
        </p:nvCxnSpPr>
        <p:spPr>
          <a:xfrm>
            <a:off x="6846987" y="4290752"/>
            <a:ext cx="632166" cy="0"/>
          </a:xfrm>
          <a:prstGeom prst="line">
            <a:avLst/>
          </a:prstGeom>
          <a:ln>
            <a:solidFill>
              <a:srgbClr val="CDCDC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67" name="Conector recto 2066">
            <a:extLst>
              <a:ext uri="{FF2B5EF4-FFF2-40B4-BE49-F238E27FC236}">
                <a16:creationId xmlns:a16="http://schemas.microsoft.com/office/drawing/2014/main" id="{2EE667F5-D017-BF07-C75A-19CFB0F55642}"/>
              </a:ext>
            </a:extLst>
          </p:cNvPr>
          <p:cNvCxnSpPr>
            <a:cxnSpLocks/>
          </p:cNvCxnSpPr>
          <p:nvPr/>
        </p:nvCxnSpPr>
        <p:spPr>
          <a:xfrm flipH="1">
            <a:off x="6698425" y="3451803"/>
            <a:ext cx="5850366" cy="0"/>
          </a:xfrm>
          <a:prstGeom prst="line">
            <a:avLst/>
          </a:prstGeom>
          <a:ln>
            <a:solidFill>
              <a:srgbClr val="CDCDC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68" name="Conector recto 2067">
            <a:extLst>
              <a:ext uri="{FF2B5EF4-FFF2-40B4-BE49-F238E27FC236}">
                <a16:creationId xmlns:a16="http://schemas.microsoft.com/office/drawing/2014/main" id="{FC4217C2-D446-75E2-8AA2-68774855BDFD}"/>
              </a:ext>
            </a:extLst>
          </p:cNvPr>
          <p:cNvCxnSpPr>
            <a:cxnSpLocks/>
          </p:cNvCxnSpPr>
          <p:nvPr/>
        </p:nvCxnSpPr>
        <p:spPr>
          <a:xfrm flipH="1">
            <a:off x="7331201" y="5278095"/>
            <a:ext cx="4297137" cy="0"/>
          </a:xfrm>
          <a:prstGeom prst="line">
            <a:avLst/>
          </a:prstGeom>
          <a:ln>
            <a:solidFill>
              <a:srgbClr val="CDCDC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69" name="Conector recto 2068">
            <a:extLst>
              <a:ext uri="{FF2B5EF4-FFF2-40B4-BE49-F238E27FC236}">
                <a16:creationId xmlns:a16="http://schemas.microsoft.com/office/drawing/2014/main" id="{6315AFDF-4F07-8C35-3933-48E7BF9432ED}"/>
              </a:ext>
            </a:extLst>
          </p:cNvPr>
          <p:cNvCxnSpPr>
            <a:cxnSpLocks/>
          </p:cNvCxnSpPr>
          <p:nvPr/>
        </p:nvCxnSpPr>
        <p:spPr>
          <a:xfrm flipH="1">
            <a:off x="2625453" y="5102101"/>
            <a:ext cx="3858505" cy="0"/>
          </a:xfrm>
          <a:prstGeom prst="line">
            <a:avLst/>
          </a:prstGeom>
          <a:ln>
            <a:solidFill>
              <a:srgbClr val="CDCDC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70" name="Conector recto 2069">
            <a:extLst>
              <a:ext uri="{FF2B5EF4-FFF2-40B4-BE49-F238E27FC236}">
                <a16:creationId xmlns:a16="http://schemas.microsoft.com/office/drawing/2014/main" id="{61D49043-705A-EE7C-E79B-26C6C3098707}"/>
              </a:ext>
            </a:extLst>
          </p:cNvPr>
          <p:cNvCxnSpPr>
            <a:cxnSpLocks/>
          </p:cNvCxnSpPr>
          <p:nvPr/>
        </p:nvCxnSpPr>
        <p:spPr>
          <a:xfrm flipH="1">
            <a:off x="1365148" y="1975635"/>
            <a:ext cx="4653714" cy="0"/>
          </a:xfrm>
          <a:prstGeom prst="line">
            <a:avLst/>
          </a:prstGeom>
          <a:ln>
            <a:solidFill>
              <a:srgbClr val="CDCDC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71" name="Conector recto 2070">
            <a:extLst>
              <a:ext uri="{FF2B5EF4-FFF2-40B4-BE49-F238E27FC236}">
                <a16:creationId xmlns:a16="http://schemas.microsoft.com/office/drawing/2014/main" id="{14472E65-2901-455C-38D5-0C7CD191BBC9}"/>
              </a:ext>
            </a:extLst>
          </p:cNvPr>
          <p:cNvCxnSpPr>
            <a:cxnSpLocks/>
          </p:cNvCxnSpPr>
          <p:nvPr/>
        </p:nvCxnSpPr>
        <p:spPr>
          <a:xfrm flipH="1">
            <a:off x="6698425" y="1948743"/>
            <a:ext cx="5586113" cy="0"/>
          </a:xfrm>
          <a:prstGeom prst="line">
            <a:avLst/>
          </a:prstGeom>
          <a:ln>
            <a:solidFill>
              <a:srgbClr val="CDCDC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42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0AF478C-1FA1-25D8-EB6A-24887855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755" y="5635457"/>
            <a:ext cx="2043929" cy="8183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0353415D-D85F-29D4-D676-432370EA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E78446F-6690-504D-A522-97A9112656ED}"/>
              </a:ext>
            </a:extLst>
          </p:cNvPr>
          <p:cNvSpPr txBox="1"/>
          <p:nvPr/>
        </p:nvSpPr>
        <p:spPr>
          <a:xfrm>
            <a:off x="5675587" y="2414225"/>
            <a:ext cx="589730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PE" sz="2800" dirty="0"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El Ministerio de Cultura, a través del Viceministerio de Interculturalidad, es la autoridad en materia de interculturalidad e inclusión de pueblos indígenas u originarios  y población afroperuana. </a:t>
            </a:r>
            <a:endParaRPr lang="es-PE" sz="4000" b="1" dirty="0">
              <a:solidFill>
                <a:srgbClr val="00989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21;p37">
            <a:extLst>
              <a:ext uri="{FF2B5EF4-FFF2-40B4-BE49-F238E27FC236}">
                <a16:creationId xmlns:a16="http://schemas.microsoft.com/office/drawing/2014/main" id="{25317AD2-521F-EBD4-F797-3B741741FCB5}"/>
              </a:ext>
            </a:extLst>
          </p:cNvPr>
          <p:cNvSpPr txBox="1"/>
          <p:nvPr/>
        </p:nvSpPr>
        <p:spPr>
          <a:xfrm>
            <a:off x="741798" y="262308"/>
            <a:ext cx="10966079" cy="95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PE" sz="3600" b="1" dirty="0">
                <a:solidFill>
                  <a:schemeClr val="bg1"/>
                </a:solidFill>
                <a:latin typeface="Baloo 2" panose="03080502040302020200" pitchFamily="66" charset="0"/>
                <a:ea typeface="Calibri"/>
                <a:cs typeface="Baloo 2" panose="03080502040302020200" pitchFamily="66" charset="0"/>
                <a:sym typeface="Calibri"/>
              </a:rPr>
              <a:t>Sobre el Ministerio de Cultura</a:t>
            </a:r>
            <a:endParaRPr sz="3600" b="1" u="none" strike="noStrike" cap="none" dirty="0">
              <a:solidFill>
                <a:schemeClr val="bg1"/>
              </a:solidFill>
              <a:latin typeface="Baloo 2" panose="03080502040302020200" pitchFamily="66" charset="0"/>
              <a:ea typeface="Calibri"/>
              <a:cs typeface="Baloo 2" panose="03080502040302020200" pitchFamily="66" charset="0"/>
              <a:sym typeface="Calibri"/>
            </a:endParaRPr>
          </a:p>
        </p:txBody>
      </p:sp>
      <p:pic>
        <p:nvPicPr>
          <p:cNvPr id="8" name="Imagen 7" descr="Una foto de un grupo de personas sonriendo&#10;&#10;Descripción generada automáticamente">
            <a:extLst>
              <a:ext uri="{FF2B5EF4-FFF2-40B4-BE49-F238E27FC236}">
                <a16:creationId xmlns:a16="http://schemas.microsoft.com/office/drawing/2014/main" id="{B1E483E7-25E7-8A68-D803-3DDC198E5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98" y="1746227"/>
            <a:ext cx="4565925" cy="429065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27DCB68-4311-C484-3ED2-8CB5C1ADAEE0}"/>
              </a:ext>
            </a:extLst>
          </p:cNvPr>
          <p:cNvSpPr txBox="1"/>
          <p:nvPr/>
        </p:nvSpPr>
        <p:spPr>
          <a:xfrm>
            <a:off x="6277279" y="5272602"/>
            <a:ext cx="4693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0" i="0" u="none" strike="noStrike" baseline="0" dirty="0">
                <a:solidFill>
                  <a:srgbClr val="90908F"/>
                </a:solidFill>
                <a:latin typeface="Calibri" panose="020F0502020204030204" pitchFamily="34" charset="0"/>
              </a:rPr>
              <a:t>Fuente: ROF del Ministerio de Cultura (2013)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9162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B9495E49-A804-C942-E199-72E640614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;p9">
            <a:extLst>
              <a:ext uri="{FF2B5EF4-FFF2-40B4-BE49-F238E27FC236}">
                <a16:creationId xmlns:a16="http://schemas.microsoft.com/office/drawing/2014/main" id="{6E928255-2870-CC7B-28FE-08DED197BD88}"/>
              </a:ext>
            </a:extLst>
          </p:cNvPr>
          <p:cNvSpPr/>
          <p:nvPr/>
        </p:nvSpPr>
        <p:spPr>
          <a:xfrm>
            <a:off x="1171025" y="5003975"/>
            <a:ext cx="6144900" cy="1423500"/>
          </a:xfrm>
          <a:prstGeom prst="roundRect">
            <a:avLst>
              <a:gd name="adj" fmla="val 1154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46;p9">
            <a:extLst>
              <a:ext uri="{FF2B5EF4-FFF2-40B4-BE49-F238E27FC236}">
                <a16:creationId xmlns:a16="http://schemas.microsoft.com/office/drawing/2014/main" id="{0DE9A652-11D0-BD02-B703-E3B2DC5755FA}"/>
              </a:ext>
            </a:extLst>
          </p:cNvPr>
          <p:cNvSpPr txBox="1"/>
          <p:nvPr/>
        </p:nvSpPr>
        <p:spPr>
          <a:xfrm>
            <a:off x="5357075" y="2364000"/>
            <a:ext cx="1664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1500" i="0" u="none" strike="noStrike" cap="none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pueblos indígenas</a:t>
            </a:r>
            <a:endParaRPr sz="1500" i="0" u="none" strike="noStrike" cap="none">
              <a:solidFill>
                <a:srgbClr val="000000"/>
              </a:solidFill>
              <a:latin typeface="Baloo 2"/>
              <a:ea typeface="Baloo 2"/>
              <a:cs typeface="Baloo 2"/>
              <a:sym typeface="Baloo 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1500" i="0" u="none" strike="noStrike" cap="none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u originarios</a:t>
            </a:r>
            <a:endParaRPr sz="1500" i="0" u="none" strike="noStrike" cap="none">
              <a:solidFill>
                <a:srgbClr val="000000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4" name="Google Shape;47;p9">
            <a:extLst>
              <a:ext uri="{FF2B5EF4-FFF2-40B4-BE49-F238E27FC236}">
                <a16:creationId xmlns:a16="http://schemas.microsoft.com/office/drawing/2014/main" id="{2EBDC6A6-4E03-E107-FEB4-7159D3A0A0D6}"/>
              </a:ext>
            </a:extLst>
          </p:cNvPr>
          <p:cNvSpPr txBox="1"/>
          <p:nvPr/>
        </p:nvSpPr>
        <p:spPr>
          <a:xfrm>
            <a:off x="5400450" y="3991850"/>
            <a:ext cx="171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1500" i="0" u="none" strike="noStrike" cap="none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lenguas indígenas</a:t>
            </a:r>
            <a:endParaRPr sz="1500" i="0" u="none" strike="noStrike" cap="none">
              <a:solidFill>
                <a:srgbClr val="000000"/>
              </a:solidFill>
              <a:latin typeface="Baloo 2"/>
              <a:ea typeface="Baloo 2"/>
              <a:cs typeface="Baloo 2"/>
              <a:sym typeface="Baloo 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1500" i="0" u="none" strike="noStrike" cap="none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u originarias</a:t>
            </a:r>
            <a:endParaRPr sz="1500" i="0" u="none" strike="noStrike" cap="none">
              <a:solidFill>
                <a:srgbClr val="000000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5" name="Google Shape;48;p9">
            <a:extLst>
              <a:ext uri="{FF2B5EF4-FFF2-40B4-BE49-F238E27FC236}">
                <a16:creationId xmlns:a16="http://schemas.microsoft.com/office/drawing/2014/main" id="{A9829201-CDA4-491A-E634-27EC0EF54A01}"/>
              </a:ext>
            </a:extLst>
          </p:cNvPr>
          <p:cNvSpPr txBox="1"/>
          <p:nvPr/>
        </p:nvSpPr>
        <p:spPr>
          <a:xfrm>
            <a:off x="7919513" y="2605600"/>
            <a:ext cx="3892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3200" b="1" i="0" u="none" strike="noStrike" cap="none" dirty="0">
                <a:solidFill>
                  <a:srgbClr val="1F5C99"/>
                </a:solidFill>
                <a:latin typeface="Baloo 2"/>
                <a:ea typeface="Baloo 2"/>
                <a:cs typeface="Baloo 2"/>
                <a:sym typeface="Baloo 2"/>
              </a:rPr>
              <a:t>Cerca de</a:t>
            </a:r>
            <a:r>
              <a:rPr lang="es-PE" sz="1400" i="0" u="none" strike="noStrike" cap="none" dirty="0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 </a:t>
            </a:r>
            <a:r>
              <a:rPr lang="es-PE" sz="3200" b="1" i="0" u="none" strike="noStrike" cap="none" dirty="0">
                <a:solidFill>
                  <a:srgbClr val="1F5C99"/>
                </a:solidFill>
                <a:latin typeface="Baloo 2"/>
                <a:ea typeface="Baloo 2"/>
                <a:cs typeface="Baloo 2"/>
                <a:sym typeface="Baloo 2"/>
              </a:rPr>
              <a:t>6 millones</a:t>
            </a:r>
            <a:endParaRPr sz="3200" i="0" u="none" strike="noStrike" cap="none" dirty="0">
              <a:solidFill>
                <a:srgbClr val="1F5C99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10" name="Google Shape;49;p9">
            <a:extLst>
              <a:ext uri="{FF2B5EF4-FFF2-40B4-BE49-F238E27FC236}">
                <a16:creationId xmlns:a16="http://schemas.microsoft.com/office/drawing/2014/main" id="{C19D1B02-6CC6-BCB3-A08B-8CB51AD01C38}"/>
              </a:ext>
            </a:extLst>
          </p:cNvPr>
          <p:cNvSpPr txBox="1"/>
          <p:nvPr/>
        </p:nvSpPr>
        <p:spPr>
          <a:xfrm>
            <a:off x="8048701" y="3545521"/>
            <a:ext cx="27228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2000" i="0" u="none" strike="noStrike" cap="none" dirty="0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personas se sienten o consideran </a:t>
            </a:r>
            <a:r>
              <a:rPr lang="es-PE" sz="2000" b="1" i="0" u="none" strike="noStrike" cap="none" dirty="0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indígenas</a:t>
            </a:r>
            <a:endParaRPr sz="2000" b="1" i="0" u="none" strike="noStrike" cap="none" dirty="0">
              <a:solidFill>
                <a:srgbClr val="000000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11" name="Google Shape;50;p9">
            <a:extLst>
              <a:ext uri="{FF2B5EF4-FFF2-40B4-BE49-F238E27FC236}">
                <a16:creationId xmlns:a16="http://schemas.microsoft.com/office/drawing/2014/main" id="{0016AD0E-D10D-1BA9-6EC9-10DE84695F00}"/>
              </a:ext>
            </a:extLst>
          </p:cNvPr>
          <p:cNvSpPr txBox="1"/>
          <p:nvPr/>
        </p:nvSpPr>
        <p:spPr>
          <a:xfrm>
            <a:off x="8101411" y="4424731"/>
            <a:ext cx="102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2000" b="1" i="0" u="none" strike="noStrike" cap="none" dirty="0">
                <a:solidFill>
                  <a:srgbClr val="275316"/>
                </a:solidFill>
                <a:latin typeface="Baloo 2"/>
                <a:ea typeface="Baloo 2"/>
                <a:cs typeface="Baloo 2"/>
                <a:sym typeface="Baloo 2"/>
              </a:rPr>
              <a:t>26 %</a:t>
            </a:r>
            <a:endParaRPr sz="2000" i="0" u="none" strike="noStrike" cap="none" dirty="0">
              <a:solidFill>
                <a:srgbClr val="275316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12" name="Google Shape;51;p9">
            <a:extLst>
              <a:ext uri="{FF2B5EF4-FFF2-40B4-BE49-F238E27FC236}">
                <a16:creationId xmlns:a16="http://schemas.microsoft.com/office/drawing/2014/main" id="{2F900F9D-5C78-DDFE-47C0-4C2C3611E2E7}"/>
              </a:ext>
            </a:extLst>
          </p:cNvPr>
          <p:cNvSpPr txBox="1"/>
          <p:nvPr/>
        </p:nvSpPr>
        <p:spPr>
          <a:xfrm>
            <a:off x="8728523" y="4463271"/>
            <a:ext cx="1861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1500" i="0" u="none" strike="noStrike" cap="none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de la población total</a:t>
            </a:r>
            <a:endParaRPr sz="1500" i="0" u="none" strike="noStrike" cap="none">
              <a:solidFill>
                <a:srgbClr val="000000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pic>
        <p:nvPicPr>
          <p:cNvPr id="13" name="Google Shape;52;p9">
            <a:extLst>
              <a:ext uri="{FF2B5EF4-FFF2-40B4-BE49-F238E27FC236}">
                <a16:creationId xmlns:a16="http://schemas.microsoft.com/office/drawing/2014/main" id="{E4271F54-560F-5032-E405-AB86ABFC8D1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81" t="28604" r="4874" b="11659"/>
          <a:stretch/>
        </p:blipFill>
        <p:spPr>
          <a:xfrm>
            <a:off x="1402525" y="5161288"/>
            <a:ext cx="3182957" cy="11088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3;p9">
            <a:extLst>
              <a:ext uri="{FF2B5EF4-FFF2-40B4-BE49-F238E27FC236}">
                <a16:creationId xmlns:a16="http://schemas.microsoft.com/office/drawing/2014/main" id="{A36C7397-9543-008A-21ED-A471EC5350C3}"/>
              </a:ext>
            </a:extLst>
          </p:cNvPr>
          <p:cNvSpPr txBox="1"/>
          <p:nvPr/>
        </p:nvSpPr>
        <p:spPr>
          <a:xfrm>
            <a:off x="4800435" y="5300227"/>
            <a:ext cx="2397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1500" i="0" u="none" strike="noStrike" cap="none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Departamentos donde más del </a:t>
            </a:r>
            <a:r>
              <a:rPr lang="es-PE" sz="1500" b="1" i="0" u="none" strike="noStrike" cap="none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50 % de la población </a:t>
            </a:r>
            <a:r>
              <a:rPr lang="es-PE" sz="1500" i="0" u="none" strike="noStrike" cap="none">
                <a:solidFill>
                  <a:srgbClr val="000000"/>
                </a:solidFill>
                <a:latin typeface="Baloo 2"/>
                <a:ea typeface="Baloo 2"/>
                <a:cs typeface="Baloo 2"/>
                <a:sym typeface="Baloo 2"/>
              </a:rPr>
              <a:t>habla una lengua indígena</a:t>
            </a:r>
            <a:endParaRPr sz="1500" i="0" u="none" strike="noStrike" cap="none">
              <a:solidFill>
                <a:srgbClr val="000000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15" name="Google Shape;54;p9">
            <a:extLst>
              <a:ext uri="{FF2B5EF4-FFF2-40B4-BE49-F238E27FC236}">
                <a16:creationId xmlns:a16="http://schemas.microsoft.com/office/drawing/2014/main" id="{9A5BC5BD-9117-0437-A336-CB9C1930915E}"/>
              </a:ext>
            </a:extLst>
          </p:cNvPr>
          <p:cNvSpPr txBox="1"/>
          <p:nvPr/>
        </p:nvSpPr>
        <p:spPr>
          <a:xfrm>
            <a:off x="5348100" y="1630850"/>
            <a:ext cx="1079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5000" b="1" i="0" u="none" strike="noStrike" cap="none">
                <a:solidFill>
                  <a:srgbClr val="1F5C99"/>
                </a:solidFill>
                <a:latin typeface="Baloo 2"/>
                <a:ea typeface="Baloo 2"/>
                <a:cs typeface="Baloo 2"/>
                <a:sym typeface="Baloo 2"/>
              </a:rPr>
              <a:t>55</a:t>
            </a:r>
            <a:endParaRPr sz="5000" i="0" u="none" strike="noStrike" cap="none">
              <a:solidFill>
                <a:srgbClr val="1F5C99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16" name="Google Shape;55;p9">
            <a:extLst>
              <a:ext uri="{FF2B5EF4-FFF2-40B4-BE49-F238E27FC236}">
                <a16:creationId xmlns:a16="http://schemas.microsoft.com/office/drawing/2014/main" id="{FA19EE2D-10BB-6D42-BA97-3C5A74E661E4}"/>
              </a:ext>
            </a:extLst>
          </p:cNvPr>
          <p:cNvSpPr txBox="1"/>
          <p:nvPr/>
        </p:nvSpPr>
        <p:spPr>
          <a:xfrm>
            <a:off x="5419950" y="3071488"/>
            <a:ext cx="1352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s-PE" sz="5000" b="1" i="0" u="none" strike="noStrike" cap="none">
                <a:solidFill>
                  <a:srgbClr val="1F5C99"/>
                </a:solidFill>
                <a:latin typeface="Baloo 2"/>
                <a:ea typeface="Baloo 2"/>
                <a:cs typeface="Baloo 2"/>
                <a:sym typeface="Baloo 2"/>
              </a:rPr>
              <a:t>48</a:t>
            </a:r>
            <a:endParaRPr sz="5000" i="0" u="none" strike="noStrike" cap="none">
              <a:solidFill>
                <a:srgbClr val="1F5C99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17" name="Google Shape;56;p9">
            <a:extLst>
              <a:ext uri="{FF2B5EF4-FFF2-40B4-BE49-F238E27FC236}">
                <a16:creationId xmlns:a16="http://schemas.microsoft.com/office/drawing/2014/main" id="{B455D703-CF3F-0330-67C8-26ADD388BC7B}"/>
              </a:ext>
            </a:extLst>
          </p:cNvPr>
          <p:cNvSpPr txBox="1">
            <a:spLocks/>
          </p:cNvSpPr>
          <p:nvPr/>
        </p:nvSpPr>
        <p:spPr>
          <a:xfrm>
            <a:off x="826531" y="138123"/>
            <a:ext cx="11365469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2600"/>
              <a:buFont typeface="Carlito"/>
              <a:buNone/>
            </a:pPr>
            <a:r>
              <a:rPr lang="es-ES" sz="3600" b="1" dirty="0">
                <a:solidFill>
                  <a:schemeClr val="bg1"/>
                </a:solidFill>
                <a:latin typeface="Calibri" panose="020F0502020204030204" pitchFamily="34" charset="0"/>
                <a:ea typeface="Baloo 2 ExtraBold"/>
                <a:cs typeface="Calibri" panose="020F0502020204030204" pitchFamily="34" charset="0"/>
                <a:sym typeface="Baloo 2 ExtraBold"/>
              </a:rPr>
              <a:t>Contexto: Nuestra diversidad cultural</a:t>
            </a:r>
          </a:p>
        </p:txBody>
      </p:sp>
      <p:pic>
        <p:nvPicPr>
          <p:cNvPr id="18" name="Google Shape;57;p9">
            <a:extLst>
              <a:ext uri="{FF2B5EF4-FFF2-40B4-BE49-F238E27FC236}">
                <a16:creationId xmlns:a16="http://schemas.microsoft.com/office/drawing/2014/main" id="{8110AEEE-0855-E0A5-C20B-E1DCCF9307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3438" y="1758550"/>
            <a:ext cx="3927280" cy="2826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58;p9">
            <a:extLst>
              <a:ext uri="{FF2B5EF4-FFF2-40B4-BE49-F238E27FC236}">
                <a16:creationId xmlns:a16="http://schemas.microsoft.com/office/drawing/2014/main" id="{8F3531B0-6733-9DC5-0467-A93366F9FF69}"/>
              </a:ext>
            </a:extLst>
          </p:cNvPr>
          <p:cNvCxnSpPr/>
          <p:nvPr/>
        </p:nvCxnSpPr>
        <p:spPr>
          <a:xfrm>
            <a:off x="8048701" y="4369064"/>
            <a:ext cx="3379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" name="Google Shape;59;p9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E8C723F-B5DA-20D6-B326-670FD16B46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280" t="42222" r="59655" b="41479"/>
          <a:stretch/>
        </p:blipFill>
        <p:spPr>
          <a:xfrm>
            <a:off x="7270275" y="2450076"/>
            <a:ext cx="748101" cy="93333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60;p9">
            <a:extLst>
              <a:ext uri="{FF2B5EF4-FFF2-40B4-BE49-F238E27FC236}">
                <a16:creationId xmlns:a16="http://schemas.microsoft.com/office/drawing/2014/main" id="{33E47D56-0B5E-AC8E-0597-E9A181C9083A}"/>
              </a:ext>
            </a:extLst>
          </p:cNvPr>
          <p:cNvSpPr txBox="1"/>
          <p:nvPr/>
        </p:nvSpPr>
        <p:spPr>
          <a:xfrm>
            <a:off x="7884725" y="5533775"/>
            <a:ext cx="3927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050" b="1">
                <a:solidFill>
                  <a:schemeClr val="dk1"/>
                </a:solidFill>
              </a:rPr>
              <a:t>Fuente: </a:t>
            </a:r>
            <a:r>
              <a:rPr lang="es-PE" sz="1050">
                <a:solidFill>
                  <a:schemeClr val="dk1"/>
                </a:solidFill>
              </a:rPr>
              <a:t> Base de Datos de Pueblos Indígenas u originarios (BDPI), Censos Nacionales  2017</a:t>
            </a: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96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09526341-590D-6579-30FF-BFFFD3771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56;p9">
            <a:extLst>
              <a:ext uri="{FF2B5EF4-FFF2-40B4-BE49-F238E27FC236}">
                <a16:creationId xmlns:a16="http://schemas.microsoft.com/office/drawing/2014/main" id="{7A704AD3-B3C1-D47B-3DD8-A314F6FBBBDB}"/>
              </a:ext>
            </a:extLst>
          </p:cNvPr>
          <p:cNvSpPr txBox="1">
            <a:spLocks/>
          </p:cNvSpPr>
          <p:nvPr/>
        </p:nvSpPr>
        <p:spPr>
          <a:xfrm>
            <a:off x="826531" y="108891"/>
            <a:ext cx="11365469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2600"/>
              <a:buFont typeface="Carlito"/>
              <a:buNone/>
            </a:pPr>
            <a:r>
              <a:rPr lang="es-ES" sz="3600" b="1" dirty="0">
                <a:solidFill>
                  <a:schemeClr val="bg1"/>
                </a:solidFill>
                <a:latin typeface="Calibri" panose="020F0502020204030204" pitchFamily="34" charset="0"/>
                <a:ea typeface="Baloo 2 ExtraBold"/>
                <a:cs typeface="Calibri" panose="020F0502020204030204" pitchFamily="34" charset="0"/>
                <a:sym typeface="Baloo 2 ExtraBold"/>
              </a:rPr>
              <a:t>Lenguas indígenas u originarias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8D88E135-4200-AE9E-27AF-9BDDFD1B3E6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1676412"/>
            <a:ext cx="3940937" cy="4490847"/>
          </a:xfrm>
          <a:prstGeom prst="rect">
            <a:avLst/>
          </a:prstGeom>
        </p:spPr>
      </p:pic>
      <p:grpSp>
        <p:nvGrpSpPr>
          <p:cNvPr id="7" name="object 5">
            <a:extLst>
              <a:ext uri="{FF2B5EF4-FFF2-40B4-BE49-F238E27FC236}">
                <a16:creationId xmlns:a16="http://schemas.microsoft.com/office/drawing/2014/main" id="{4774E114-8492-7396-F122-C1B3B255B197}"/>
              </a:ext>
            </a:extLst>
          </p:cNvPr>
          <p:cNvGrpSpPr/>
          <p:nvPr/>
        </p:nvGrpSpPr>
        <p:grpSpPr>
          <a:xfrm>
            <a:off x="5846571" y="1752612"/>
            <a:ext cx="5049520" cy="4001135"/>
            <a:chOff x="5846571" y="1752612"/>
            <a:chExt cx="5049520" cy="4001135"/>
          </a:xfrm>
        </p:grpSpPr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29D94FFC-84E8-B179-204E-820FCECFED2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7633" y="1752612"/>
              <a:ext cx="2647950" cy="4000754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AAF1D89C-97B3-D957-2213-ABE1ACEEAF2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46571" y="2209800"/>
              <a:ext cx="2438400" cy="289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50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1116AC8-E7F2-42E3-4B7F-4443C0150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9;p1">
            <a:extLst>
              <a:ext uri="{FF2B5EF4-FFF2-40B4-BE49-F238E27FC236}">
                <a16:creationId xmlns:a16="http://schemas.microsoft.com/office/drawing/2014/main" id="{4A527BC3-12BF-FF11-997B-F36CAC68BD25}"/>
              </a:ext>
            </a:extLst>
          </p:cNvPr>
          <p:cNvSpPr txBox="1"/>
          <p:nvPr/>
        </p:nvSpPr>
        <p:spPr>
          <a:xfrm>
            <a:off x="1452138" y="2437680"/>
            <a:ext cx="9908826" cy="2172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es-PE" sz="4000" b="1" i="0" u="none" strike="noStrike" cap="none" dirty="0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Dirección de Políticas Indígenas</a:t>
            </a:r>
            <a:endParaRPr sz="11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Calibri"/>
              <a:buNone/>
            </a:pPr>
            <a:r>
              <a:rPr lang="es-PE" sz="4000" b="1" i="0" u="none" strike="noStrike" cap="none" dirty="0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(DIN)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93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aloo 2"/>
              <a:buNone/>
            </a:pPr>
            <a:r>
              <a:rPr lang="es-PE" dirty="0">
                <a:latin typeface="Calibri" panose="020F0502020204030204" pitchFamily="34" charset="0"/>
                <a:cs typeface="Calibri" panose="020F0502020204030204" pitchFamily="34" charset="0"/>
              </a:rPr>
              <a:t>Dirección de Políticas Indígenas - DIN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2000469" y="2131718"/>
            <a:ext cx="8565931" cy="345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s-PE" sz="3200" dirty="0">
                <a:solidFill>
                  <a:srgbClr val="233E7B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“Es la unidad orgánica encargada de </a:t>
            </a:r>
            <a:r>
              <a:rPr lang="es-PE" sz="3200" u="sng" dirty="0">
                <a:solidFill>
                  <a:srgbClr val="233E7B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formular, conducir, ejecutar y supervisar la política indígena intercultural</a:t>
            </a:r>
            <a:r>
              <a:rPr lang="es-PE" sz="3200" b="1" dirty="0">
                <a:solidFill>
                  <a:srgbClr val="233E7B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 </a:t>
            </a:r>
            <a:r>
              <a:rPr lang="es-PE" sz="3200" dirty="0">
                <a:solidFill>
                  <a:srgbClr val="233E7B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a fin de </a:t>
            </a:r>
            <a:r>
              <a:rPr lang="es-PE" sz="3200" b="1" dirty="0">
                <a:solidFill>
                  <a:srgbClr val="009897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garantizar los derechos colectivos de los pueblos indígenas, proteger sus conocimientos tradicionales y lograr su desarrollo con identidad</a:t>
            </a:r>
            <a:r>
              <a:rPr lang="es-PE" sz="3200" dirty="0">
                <a:solidFill>
                  <a:srgbClr val="009897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, </a:t>
            </a:r>
            <a:r>
              <a:rPr lang="es-PE" sz="3200" dirty="0">
                <a:solidFill>
                  <a:srgbClr val="233E7B"/>
                </a:solidFill>
                <a:latin typeface="Baloo 2" pitchFamily="2" charset="0"/>
                <a:ea typeface="Calibri"/>
                <a:cs typeface="Baloo 2" pitchFamily="2" charset="0"/>
                <a:sym typeface="Calibri"/>
              </a:rPr>
              <a:t>en un marco de igualdad de derechos”.</a:t>
            </a:r>
            <a:endParaRPr sz="3200" dirty="0">
              <a:solidFill>
                <a:srgbClr val="233E7B"/>
              </a:solidFill>
              <a:latin typeface="Baloo 2" pitchFamily="2" charset="0"/>
              <a:ea typeface="Calibri"/>
              <a:cs typeface="Baloo 2" pitchFamily="2" charset="0"/>
              <a:sym typeface="Calibri"/>
            </a:endParaRPr>
          </a:p>
        </p:txBody>
      </p:sp>
      <p:sp>
        <p:nvSpPr>
          <p:cNvPr id="56" name="Google Shape;56;p4"/>
          <p:cNvSpPr txBox="1"/>
          <p:nvPr/>
        </p:nvSpPr>
        <p:spPr>
          <a:xfrm>
            <a:off x="838200" y="6010032"/>
            <a:ext cx="9144000" cy="35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s-PE" sz="1400" b="0" u="none" strike="noStrike" cap="none" dirty="0">
                <a:solidFill>
                  <a:srgbClr val="7F7F7F"/>
                </a:solidFill>
                <a:latin typeface="Baloo 2" pitchFamily="2" charset="0"/>
                <a:cs typeface="Baloo 2" pitchFamily="2" charset="0"/>
                <a:sym typeface="Arial"/>
              </a:rPr>
              <a:t>Artículo 87 del Reglamento de Organizaciones y Funciones del Ministerio de Cultura.</a:t>
            </a:r>
            <a:endParaRPr dirty="0">
              <a:solidFill>
                <a:srgbClr val="7F7F7F"/>
              </a:solidFill>
              <a:latin typeface="Baloo 2" pitchFamily="2" charset="0"/>
              <a:cs typeface="Baloo 2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F6EE236-8B83-71CB-FD3C-9B44CDEA4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B9F86E7-9C13-DE75-54E4-C44441F6B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30" y="1328468"/>
            <a:ext cx="11549469" cy="5328307"/>
          </a:xfrm>
          <a:prstGeom prst="rect">
            <a:avLst/>
          </a:prstGeom>
        </p:spPr>
      </p:pic>
      <p:sp>
        <p:nvSpPr>
          <p:cNvPr id="54" name="Google Shape;54;p4">
            <a:extLst>
              <a:ext uri="{FF2B5EF4-FFF2-40B4-BE49-F238E27FC236}">
                <a16:creationId xmlns:a16="http://schemas.microsoft.com/office/drawing/2014/main" id="{41AD2FD7-6BD0-1768-6D14-E3567A9AD5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Baloo 2"/>
              <a:buNone/>
            </a:pPr>
            <a:r>
              <a:rPr lang="es-PE" dirty="0">
                <a:latin typeface="Calibri" panose="020F0502020204030204" pitchFamily="34" charset="0"/>
                <a:cs typeface="Calibri" panose="020F0502020204030204" pitchFamily="34" charset="0"/>
              </a:rPr>
              <a:t>Dirección de Políticas Indígenas - DIN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924D522-D001-8017-2F68-C62F843F76B6}"/>
              </a:ext>
            </a:extLst>
          </p:cNvPr>
          <p:cNvSpPr txBox="1"/>
          <p:nvPr/>
        </p:nvSpPr>
        <p:spPr>
          <a:xfrm>
            <a:off x="5198590" y="1687956"/>
            <a:ext cx="217995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Derecho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la</a:t>
            </a:r>
            <a:r>
              <a:rPr sz="1600" b="1" spc="4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consulta</a:t>
            </a:r>
            <a:endParaRPr sz="1600" dirty="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previa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46ED27F-75DC-C0B1-B2EF-31B1BE2367AD}"/>
              </a:ext>
            </a:extLst>
          </p:cNvPr>
          <p:cNvSpPr txBox="1"/>
          <p:nvPr/>
        </p:nvSpPr>
        <p:spPr>
          <a:xfrm>
            <a:off x="10168073" y="5211243"/>
            <a:ext cx="1714499" cy="780342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41275" rIns="0" bIns="0" rtlCol="0">
            <a:spAutoFit/>
          </a:bodyPr>
          <a:lstStyle/>
          <a:p>
            <a:pPr marL="254635" marR="244475" algn="ctr">
              <a:lnSpc>
                <a:spcPct val="100000"/>
              </a:lnSpc>
              <a:spcBef>
                <a:spcPts val="325"/>
              </a:spcBef>
            </a:pPr>
            <a:r>
              <a:rPr sz="1600" b="1" dirty="0">
                <a:latin typeface="Arial"/>
                <a:cs typeface="Arial"/>
              </a:rPr>
              <a:t>Derecho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la </a:t>
            </a:r>
            <a:r>
              <a:rPr sz="1600" b="1" spc="-10" dirty="0">
                <a:latin typeface="Arial"/>
                <a:cs typeface="Arial"/>
              </a:rPr>
              <a:t>jurisdicción especial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3F92A40-938C-1A1B-20C6-E3C0EB3BD870}"/>
              </a:ext>
            </a:extLst>
          </p:cNvPr>
          <p:cNvSpPr txBox="1"/>
          <p:nvPr/>
        </p:nvSpPr>
        <p:spPr>
          <a:xfrm>
            <a:off x="9644253" y="3714838"/>
            <a:ext cx="1714500" cy="831215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41275" rIns="0" bIns="0" rtlCol="0">
            <a:spAutoFit/>
          </a:bodyPr>
          <a:lstStyle/>
          <a:p>
            <a:pPr marL="254635" marR="244475" algn="ctr">
              <a:lnSpc>
                <a:spcPct val="100000"/>
              </a:lnSpc>
              <a:spcBef>
                <a:spcPts val="325"/>
              </a:spcBef>
            </a:pPr>
            <a:r>
              <a:rPr sz="1600" b="1" dirty="0">
                <a:latin typeface="Arial"/>
                <a:cs typeface="Arial"/>
              </a:rPr>
              <a:t>Derecho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la </a:t>
            </a:r>
            <a:r>
              <a:rPr sz="1600" b="1" spc="-10" dirty="0">
                <a:latin typeface="Arial"/>
                <a:cs typeface="Arial"/>
              </a:rPr>
              <a:t>educación intercultural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B414AF5-2D80-4C4B-6D3A-9A208A804ACA}"/>
              </a:ext>
            </a:extLst>
          </p:cNvPr>
          <p:cNvSpPr txBox="1"/>
          <p:nvPr/>
        </p:nvSpPr>
        <p:spPr>
          <a:xfrm>
            <a:off x="8884920" y="2765560"/>
            <a:ext cx="2468880" cy="533479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600" b="1" dirty="0">
                <a:latin typeface="Arial"/>
                <a:cs typeface="Arial"/>
              </a:rPr>
              <a:t>Derecho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la</a:t>
            </a:r>
            <a:r>
              <a:rPr sz="1600" b="1" spc="45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salud</a:t>
            </a:r>
            <a:endParaRPr sz="1600" dirty="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latin typeface="Arial"/>
                <a:cs typeface="Arial"/>
              </a:rPr>
              <a:t>intercultural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24A3E61-0E59-2144-4A03-D81C0ED15EAE}"/>
              </a:ext>
            </a:extLst>
          </p:cNvPr>
          <p:cNvSpPr/>
          <p:nvPr/>
        </p:nvSpPr>
        <p:spPr>
          <a:xfrm>
            <a:off x="7699193" y="2053213"/>
            <a:ext cx="2468880" cy="584835"/>
          </a:xfrm>
          <a:custGeom>
            <a:avLst/>
            <a:gdLst/>
            <a:ahLst/>
            <a:cxnLst/>
            <a:rect l="l" t="t" r="r" b="b"/>
            <a:pathLst>
              <a:path w="2468879" h="584835">
                <a:moveTo>
                  <a:pt x="2468372" y="0"/>
                </a:moveTo>
                <a:lnTo>
                  <a:pt x="0" y="0"/>
                </a:lnTo>
                <a:lnTo>
                  <a:pt x="0" y="584771"/>
                </a:lnTo>
                <a:lnTo>
                  <a:pt x="2468372" y="584771"/>
                </a:lnTo>
                <a:lnTo>
                  <a:pt x="246837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6682663A-B4CC-3A81-5807-8AD7379154AA}"/>
              </a:ext>
            </a:extLst>
          </p:cNvPr>
          <p:cNvSpPr txBox="1"/>
          <p:nvPr/>
        </p:nvSpPr>
        <p:spPr>
          <a:xfrm>
            <a:off x="7661157" y="2114425"/>
            <a:ext cx="22479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Arial"/>
                <a:cs typeface="Arial"/>
              </a:rPr>
              <a:t>Derecho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la</a:t>
            </a:r>
            <a:r>
              <a:rPr sz="1600" b="1" spc="4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identidad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CB19A81D-ADE6-5A93-45EA-202CC4A3D88D}"/>
              </a:ext>
            </a:extLst>
          </p:cNvPr>
          <p:cNvSpPr txBox="1"/>
          <p:nvPr/>
        </p:nvSpPr>
        <p:spPr>
          <a:xfrm>
            <a:off x="8406647" y="2383665"/>
            <a:ext cx="756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Arial"/>
                <a:cs typeface="Arial"/>
              </a:rPr>
              <a:t>cultural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DA09B3D3-09D1-3A3B-1F3D-3299ACA61168}"/>
              </a:ext>
            </a:extLst>
          </p:cNvPr>
          <p:cNvSpPr txBox="1"/>
          <p:nvPr/>
        </p:nvSpPr>
        <p:spPr>
          <a:xfrm>
            <a:off x="2409062" y="2072125"/>
            <a:ext cx="2468880" cy="533479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40640" rIns="0" bIns="0" rtlCol="0">
            <a:spAutoFit/>
          </a:bodyPr>
          <a:lstStyle/>
          <a:p>
            <a:pPr marL="603885" marR="594995" indent="25400">
              <a:lnSpc>
                <a:spcPct val="100000"/>
              </a:lnSpc>
              <a:spcBef>
                <a:spcPts val="320"/>
              </a:spcBef>
            </a:pPr>
            <a:r>
              <a:rPr sz="1600" b="1" dirty="0">
                <a:latin typeface="Arial"/>
                <a:cs typeface="Arial"/>
              </a:rPr>
              <a:t>Derecho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la </a:t>
            </a:r>
            <a:r>
              <a:rPr sz="1600" b="1" spc="-10" dirty="0">
                <a:latin typeface="Arial"/>
                <a:cs typeface="Arial"/>
              </a:rPr>
              <a:t>participación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0D1E8077-217E-F768-E4E6-8C1553047DE3}"/>
              </a:ext>
            </a:extLst>
          </p:cNvPr>
          <p:cNvSpPr txBox="1"/>
          <p:nvPr/>
        </p:nvSpPr>
        <p:spPr>
          <a:xfrm>
            <a:off x="1263663" y="2758414"/>
            <a:ext cx="2468880" cy="584835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41275" rIns="0" bIns="0" rtlCol="0">
            <a:spAutoFit/>
          </a:bodyPr>
          <a:lstStyle/>
          <a:p>
            <a:pPr marL="518795" marR="441325" indent="-70485">
              <a:lnSpc>
                <a:spcPct val="100000"/>
              </a:lnSpc>
              <a:spcBef>
                <a:spcPts val="325"/>
              </a:spcBef>
            </a:pPr>
            <a:r>
              <a:rPr sz="1600" b="1" dirty="0">
                <a:latin typeface="Arial"/>
                <a:cs typeface="Arial"/>
              </a:rPr>
              <a:t>Derecho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la</a:t>
            </a:r>
            <a:r>
              <a:rPr sz="1600" b="1" spc="43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no </a:t>
            </a:r>
            <a:r>
              <a:rPr sz="1600" b="1" spc="-10" dirty="0">
                <a:latin typeface="Arial"/>
                <a:cs typeface="Arial"/>
              </a:rPr>
              <a:t>discriminación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41C6BC41-349F-E85F-6F4B-4B8698CC6C25}"/>
              </a:ext>
            </a:extLst>
          </p:cNvPr>
          <p:cNvSpPr txBox="1"/>
          <p:nvPr/>
        </p:nvSpPr>
        <p:spPr>
          <a:xfrm>
            <a:off x="833247" y="3617163"/>
            <a:ext cx="2033630" cy="1026563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41275" rIns="0" bIns="0" rtlCol="0">
            <a:spAutoFit/>
          </a:bodyPr>
          <a:lstStyle/>
          <a:p>
            <a:pPr marL="139065" marR="130810" indent="-635" algn="ctr">
              <a:lnSpc>
                <a:spcPct val="100000"/>
              </a:lnSpc>
              <a:spcBef>
                <a:spcPts val="325"/>
              </a:spcBef>
            </a:pPr>
            <a:r>
              <a:rPr sz="1600" b="1" dirty="0">
                <a:latin typeface="Arial"/>
                <a:cs typeface="Arial"/>
              </a:rPr>
              <a:t>Derecho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decidir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sus </a:t>
            </a:r>
            <a:r>
              <a:rPr sz="1600" b="1" dirty="0">
                <a:latin typeface="Arial"/>
                <a:cs typeface="Arial"/>
              </a:rPr>
              <a:t>propias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prioridades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de </a:t>
            </a:r>
            <a:r>
              <a:rPr sz="1600" b="1" spc="-10" dirty="0">
                <a:latin typeface="Arial"/>
                <a:cs typeface="Arial"/>
              </a:rPr>
              <a:t>desarrollo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C8C0933A-7F3B-181C-E45B-591FD7B67320}"/>
              </a:ext>
            </a:extLst>
          </p:cNvPr>
          <p:cNvSpPr txBox="1"/>
          <p:nvPr/>
        </p:nvSpPr>
        <p:spPr>
          <a:xfrm>
            <a:off x="783603" y="5139646"/>
            <a:ext cx="1714500" cy="780342"/>
          </a:xfrm>
          <a:prstGeom prst="rect">
            <a:avLst/>
          </a:prstGeom>
          <a:solidFill>
            <a:srgbClr val="ECECEC"/>
          </a:solidFill>
        </p:spPr>
        <p:txBody>
          <a:bodyPr vert="horz" wrap="square" lIns="0" tIns="41275" rIns="0" bIns="0" rtlCol="0">
            <a:spAutoFit/>
          </a:bodyPr>
          <a:lstStyle/>
          <a:p>
            <a:pPr marL="428625" marR="156845" indent="-265430">
              <a:lnSpc>
                <a:spcPct val="100000"/>
              </a:lnSpc>
              <a:spcBef>
                <a:spcPts val="325"/>
              </a:spcBef>
            </a:pPr>
            <a:r>
              <a:rPr sz="1600" b="1" dirty="0">
                <a:latin typeface="Arial"/>
                <a:cs typeface="Arial"/>
              </a:rPr>
              <a:t>Derecho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la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tierra </a:t>
            </a:r>
            <a:r>
              <a:rPr sz="1600" b="1" dirty="0">
                <a:latin typeface="Arial"/>
                <a:cs typeface="Arial"/>
              </a:rPr>
              <a:t>y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territorio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083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373D57C1-DD7B-7250-186F-BE9EC8701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9D759D9-48C4-F4DA-B78C-A95123124FA9}"/>
              </a:ext>
            </a:extLst>
          </p:cNvPr>
          <p:cNvSpPr txBox="1">
            <a:spLocks/>
          </p:cNvSpPr>
          <p:nvPr/>
        </p:nvSpPr>
        <p:spPr>
          <a:xfrm>
            <a:off x="467264" y="373753"/>
            <a:ext cx="10515600" cy="810532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4400" b="1" dirty="0">
                <a:solidFill>
                  <a:schemeClr val="bg1"/>
                </a:solidFill>
                <a:latin typeface="Calibri" panose="020F0502020204030204" pitchFamily="34" charset="0"/>
                <a:ea typeface="Baloo 2 ExtraBold"/>
                <a:cs typeface="Calibri" panose="020F0502020204030204" pitchFamily="34" charset="0"/>
                <a:sym typeface="Baloo 2 ExtraBold"/>
              </a:rPr>
              <a:t>Servicios públicos con pertinencia cultural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F5A1B8E0-68F8-1F18-03E2-D29963099658}"/>
              </a:ext>
            </a:extLst>
          </p:cNvPr>
          <p:cNvSpPr txBox="1">
            <a:spLocks/>
          </p:cNvSpPr>
          <p:nvPr/>
        </p:nvSpPr>
        <p:spPr>
          <a:xfrm>
            <a:off x="760562" y="1642006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just"/>
            <a:r>
              <a:rPr lang="es-ES" sz="1800" dirty="0"/>
              <a:t>Actividades o prestaciones brindadas por la Administración Pública con la finalidad de satisfacer las necesidades de la población y que, para ello, han sido </a:t>
            </a:r>
            <a:r>
              <a:rPr lang="es-ES" sz="1800" u="sng" dirty="0"/>
              <a:t>diseñadas tomando en cuenta las características particulares de los grupos de población de las localidades donde se interviene y se brinda la prestación (f</a:t>
            </a:r>
            <a:r>
              <a:rPr lang="es-ES" sz="1500" dirty="0"/>
              <a:t>uente: D. S N° 009-2020-MC).</a:t>
            </a:r>
            <a:endParaRPr lang="es-ES" sz="1500" dirty="0">
              <a:solidFill>
                <a:srgbClr val="606060"/>
              </a:solidFill>
              <a:latin typeface="Calibri" panose="020F0502020204030204" pitchFamily="34" charset="0"/>
            </a:endParaRPr>
          </a:p>
          <a:p>
            <a:pPr marL="114300" algn="ctr"/>
            <a:endParaRPr lang="es-ES" sz="2400" dirty="0">
              <a:solidFill>
                <a:srgbClr val="606060"/>
              </a:solidFill>
              <a:latin typeface="Calibri" panose="020F0502020204030204" pitchFamily="34" charset="0"/>
            </a:endParaRPr>
          </a:p>
          <a:p>
            <a:pPr marL="114300" algn="ctr"/>
            <a:r>
              <a:rPr lang="es-ES" sz="2400" dirty="0">
                <a:solidFill>
                  <a:srgbClr val="606060"/>
                </a:solidFill>
                <a:latin typeface="Calibri" panose="020F0502020204030204" pitchFamily="34" charset="0"/>
              </a:rPr>
              <a:t>Para ello, se adapta el servicio de acuerdo a las características culturales, lingüísticas, socio-económicas, geográficas y ambientales de sus usuarios. </a:t>
            </a:r>
          </a:p>
          <a:p>
            <a:pPr marL="114300" algn="ctr"/>
            <a:endParaRPr lang="es-ES" sz="2400" dirty="0">
              <a:solidFill>
                <a:srgbClr val="606060"/>
              </a:solidFill>
              <a:latin typeface="Calibri" panose="020F0502020204030204" pitchFamily="34" charset="0"/>
            </a:endParaRPr>
          </a:p>
          <a:p>
            <a:pPr marL="114300" algn="ctr"/>
            <a:r>
              <a:rPr lang="es-ES" sz="2400" dirty="0">
                <a:solidFill>
                  <a:srgbClr val="606060"/>
                </a:solidFill>
                <a:latin typeface="Calibri" panose="020F0502020204030204" pitchFamily="34" charset="0"/>
              </a:rPr>
              <a:t>Además, incorporan sus cosmovisiones y concepciones sobre desarrollo y bienestar y sus expectativas del servicio, de acuerdo a los estándares internacionales de derechos humanos.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64994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31934960-9B48-83C8-CD42-9440D532C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17">
            <a:extLst>
              <a:ext uri="{FF2B5EF4-FFF2-40B4-BE49-F238E27FC236}">
                <a16:creationId xmlns:a16="http://schemas.microsoft.com/office/drawing/2014/main" id="{16668E60-D80D-9679-851E-E8FE27BDF532}"/>
              </a:ext>
            </a:extLst>
          </p:cNvPr>
          <p:cNvSpPr txBox="1">
            <a:spLocks/>
          </p:cNvSpPr>
          <p:nvPr/>
        </p:nvSpPr>
        <p:spPr>
          <a:xfrm>
            <a:off x="770965" y="126550"/>
            <a:ext cx="11329610" cy="1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lt1"/>
              </a:buClr>
              <a:buSzPts val="2600"/>
              <a:buFont typeface="Carlito"/>
              <a:buNone/>
            </a:pPr>
            <a:r>
              <a:rPr lang="es-PE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Baloo 2 ExtraBold"/>
              </a:rPr>
              <a:t>Servicios públicos con pertinencia cultural</a:t>
            </a:r>
            <a:endParaRPr lang="es-PE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E731A8-EAD3-0AB9-1545-83219927191A}"/>
              </a:ext>
            </a:extLst>
          </p:cNvPr>
          <p:cNvSpPr txBox="1"/>
          <p:nvPr/>
        </p:nvSpPr>
        <p:spPr>
          <a:xfrm>
            <a:off x="1133510" y="1688582"/>
            <a:ext cx="1015898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/>
              <a:t>CARACTERÍSTICAS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/>
              <a:t>Son libres de discriminación étnico –racial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/>
              <a:t>Cuenta con pertinencia lingüística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/>
              <a:t>Incorporan la variable étnica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/>
              <a:t>Fomentan el diálogo intercultural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/>
              <a:t>Fortalecen las capacidades de sus recursos humanos en materia de interculturalidad.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746748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17792</TotalTime>
  <Words>1406</Words>
  <Application>Microsoft Office PowerPoint</Application>
  <PresentationFormat>Panorámica</PresentationFormat>
  <Paragraphs>131</Paragraphs>
  <Slides>17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29" baseType="lpstr">
      <vt:lpstr>Arial</vt:lpstr>
      <vt:lpstr>Aptos Display</vt:lpstr>
      <vt:lpstr>Calibri</vt:lpstr>
      <vt:lpstr>Baloo</vt:lpstr>
      <vt:lpstr>Aptos</vt:lpstr>
      <vt:lpstr>Titillium Web</vt:lpstr>
      <vt:lpstr>Play</vt:lpstr>
      <vt:lpstr>Wingdings</vt:lpstr>
      <vt:lpstr>Baloo 2</vt:lpstr>
      <vt:lpstr>Carlito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Dirección de Políticas Indígenas - DIN</vt:lpstr>
      <vt:lpstr>Dirección de Políticas Indígenas - DIN</vt:lpstr>
      <vt:lpstr>Presentación de PowerPoint</vt:lpstr>
      <vt:lpstr>Presentación de PowerPoint</vt:lpstr>
      <vt:lpstr>Presentación de PowerPoint</vt:lpstr>
      <vt:lpstr>Proceso de formulación de la Política Nacional de Pueblos Indígenas u Originarios - PNPI</vt:lpstr>
      <vt:lpstr>Sobre la PNPI ¿Qué es la PNPI?</vt:lpstr>
      <vt:lpstr>Propuesta de PNPI</vt:lpstr>
      <vt:lpstr>Etapa de actualización de la propuesta de PNPI </vt:lpstr>
      <vt:lpstr>Importancia de la PNPI</vt:lpstr>
      <vt:lpstr>Articulación con las OOII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Jairo Nuñez Curisinche</dc:creator>
  <cp:lastModifiedBy>Sandra Irma Scotto Nuñez</cp:lastModifiedBy>
  <cp:revision>237</cp:revision>
  <cp:lastPrinted>2025-03-14T20:15:52Z</cp:lastPrinted>
  <dcterms:created xsi:type="dcterms:W3CDTF">2024-03-26T16:11:00Z</dcterms:created>
  <dcterms:modified xsi:type="dcterms:W3CDTF">2025-03-27T14:54:39Z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8116077D2DD04D1191971B233BB8F5BE_13</vt:lpwstr>
  </property>
  <property fmtid="{D5CDD505-2E9C-101B-9397-08002B2CF9AE}" pid="3" name="KSOProductBuildVer">
    <vt:lpwstr>2058-12.2.0.20326</vt:lpwstr>
  </property>
</Properties>
</file>